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490" r:id="rId2"/>
    <p:sldId id="478" r:id="rId3"/>
    <p:sldId id="479" r:id="rId4"/>
    <p:sldId id="476" r:id="rId5"/>
    <p:sldId id="480" r:id="rId6"/>
    <p:sldId id="481" r:id="rId7"/>
    <p:sldId id="482" r:id="rId8"/>
    <p:sldId id="483" r:id="rId9"/>
    <p:sldId id="485" r:id="rId10"/>
    <p:sldId id="492" r:id="rId11"/>
    <p:sldId id="484" r:id="rId12"/>
    <p:sldId id="486" r:id="rId13"/>
    <p:sldId id="491" r:id="rId14"/>
    <p:sldId id="487" r:id="rId15"/>
    <p:sldId id="489" r:id="rId16"/>
    <p:sldId id="493" r:id="rId17"/>
    <p:sldId id="494" r:id="rId18"/>
    <p:sldId id="495" r:id="rId19"/>
    <p:sldId id="496" r:id="rId20"/>
    <p:sldId id="497" r:id="rId21"/>
    <p:sldId id="498" r:id="rId22"/>
    <p:sldId id="499" r:id="rId23"/>
    <p:sldId id="500" r:id="rId2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CCC00"/>
    <a:srgbClr val="FF9966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17" autoAdjust="0"/>
    <p:restoredTop sz="94155" autoAdjust="0"/>
  </p:normalViewPr>
  <p:slideViewPr>
    <p:cSldViewPr snapToGrid="0">
      <p:cViewPr varScale="1">
        <p:scale>
          <a:sx n="153" d="100"/>
          <a:sy n="153" d="100"/>
        </p:scale>
        <p:origin x="2310" y="1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4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4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4" Type="http://schemas.openxmlformats.org/officeDocument/2006/relationships/image" Target="../media/image1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123D4D-EB2F-4980-8329-D28011D8AD2D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F33F8B-ACF2-40DC-9DE8-7BA49DD0C3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607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30D0-3898-4C4F-BAC7-4E8AE6E236D2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2ABB-D48F-4B11-B4E3-BA4B762E2D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7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30D0-3898-4C4F-BAC7-4E8AE6E236D2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2ABB-D48F-4B11-B4E3-BA4B762E2D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883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30D0-3898-4C4F-BAC7-4E8AE6E236D2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2ABB-D48F-4B11-B4E3-BA4B762E2D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611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30D0-3898-4C4F-BAC7-4E8AE6E236D2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2ABB-D48F-4B11-B4E3-BA4B762E2D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868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30D0-3898-4C4F-BAC7-4E8AE6E236D2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2ABB-D48F-4B11-B4E3-BA4B762E2D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509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30D0-3898-4C4F-BAC7-4E8AE6E236D2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2ABB-D48F-4B11-B4E3-BA4B762E2D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896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30D0-3898-4C4F-BAC7-4E8AE6E236D2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2ABB-D48F-4B11-B4E3-BA4B762E2D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015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30D0-3898-4C4F-BAC7-4E8AE6E236D2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2ABB-D48F-4B11-B4E3-BA4B762E2D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072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30D0-3898-4C4F-BAC7-4E8AE6E236D2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2ABB-D48F-4B11-B4E3-BA4B762E2D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83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30D0-3898-4C4F-BAC7-4E8AE6E236D2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2ABB-D48F-4B11-B4E3-BA4B762E2D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853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30D0-3898-4C4F-BAC7-4E8AE6E236D2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2ABB-D48F-4B11-B4E3-BA4B762E2D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454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C130D0-3898-4C4F-BAC7-4E8AE6E236D2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32ABB-D48F-4B11-B4E3-BA4B762E2D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496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6.png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oleObject" Target="../embeddings/oleObject23.bin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8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33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34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36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38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40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42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5.wmf"/><Relationship Id="rId4" Type="http://schemas.openxmlformats.org/officeDocument/2006/relationships/image" Target="../media/image2.wmf"/><Relationship Id="rId9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9.wmf"/><Relationship Id="rId4" Type="http://schemas.openxmlformats.org/officeDocument/2006/relationships/image" Target="../media/image6.wmf"/><Relationship Id="rId9" Type="http://schemas.openxmlformats.org/officeDocument/2006/relationships/oleObject" Target="../embeddings/oleObject9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13.wmf"/><Relationship Id="rId4" Type="http://schemas.openxmlformats.org/officeDocument/2006/relationships/image" Target="../media/image10.wmf"/><Relationship Id="rId9" Type="http://schemas.openxmlformats.org/officeDocument/2006/relationships/oleObject" Target="../embeddings/oleObject13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15.wmf"/><Relationship Id="rId4" Type="http://schemas.openxmlformats.org/officeDocument/2006/relationships/image" Target="../media/image12.wmf"/><Relationship Id="rId9" Type="http://schemas.openxmlformats.org/officeDocument/2006/relationships/oleObject" Target="../embeddings/oleObject17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9.bin"/><Relationship Id="rId10" Type="http://schemas.openxmlformats.org/officeDocument/2006/relationships/image" Target="../media/image19.wmf"/><Relationship Id="rId4" Type="http://schemas.openxmlformats.org/officeDocument/2006/relationships/image" Target="../media/image16.wmf"/><Relationship Id="rId9" Type="http://schemas.openxmlformats.org/officeDocument/2006/relationships/oleObject" Target="../embeddings/oleObject2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11424" y="2086709"/>
            <a:ext cx="4721164" cy="1233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/>
              <a:t>농도계 국산화 진행 상황</a:t>
            </a:r>
            <a:endParaRPr lang="en-US" altLang="ko-KR" sz="3200" b="1" dirty="0"/>
          </a:p>
          <a:p>
            <a:pPr algn="ctr">
              <a:lnSpc>
                <a:spcPct val="150000"/>
              </a:lnSpc>
            </a:pPr>
            <a:r>
              <a:rPr lang="en-US" altLang="ko-KR" sz="2000" dirty="0"/>
              <a:t>(</a:t>
            </a:r>
            <a:r>
              <a:rPr lang="ko-KR" altLang="en-US" sz="2000" dirty="0"/>
              <a:t>광학 측정</a:t>
            </a:r>
            <a:r>
              <a:rPr lang="en-US" altLang="ko-KR" sz="2000" dirty="0"/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30227" y="5204223"/>
            <a:ext cx="1463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2020. 8. 10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61652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147991"/>
              </p:ext>
            </p:extLst>
          </p:nvPr>
        </p:nvGraphicFramePr>
        <p:xfrm>
          <a:off x="216070" y="325543"/>
          <a:ext cx="8685026" cy="6470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61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8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8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8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1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88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88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884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8884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8884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8884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3210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No.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0000FF"/>
                          </a:solidFill>
                        </a:rPr>
                        <a:t>UV – raw data</a:t>
                      </a:r>
                      <a:endParaRPr lang="ko-KR" altLang="en-US" sz="1100" b="1" dirty="0">
                        <a:solidFill>
                          <a:srgbClr val="0000FF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0000FF"/>
                          </a:solidFill>
                        </a:rPr>
                        <a:t>UV</a:t>
                      </a:r>
                      <a:r>
                        <a:rPr lang="en-US" altLang="ko-KR" sz="1100" b="1" baseline="0" dirty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altLang="ko-KR" sz="1100" b="1" baseline="0" dirty="0" err="1">
                          <a:solidFill>
                            <a:srgbClr val="0000FF"/>
                          </a:solidFill>
                        </a:rPr>
                        <a:t>hampel</a:t>
                      </a:r>
                      <a:r>
                        <a:rPr lang="en-US" altLang="ko-KR" sz="1100" b="1" baseline="0" dirty="0">
                          <a:solidFill>
                            <a:srgbClr val="0000FF"/>
                          </a:solidFill>
                        </a:rPr>
                        <a:t> (k=20)</a:t>
                      </a:r>
                      <a:endParaRPr lang="ko-KR" altLang="en-US" sz="1100" b="1" dirty="0">
                        <a:solidFill>
                          <a:srgbClr val="0000FF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FF0000"/>
                          </a:solidFill>
                        </a:rPr>
                        <a:t>IR – raw data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FF0000"/>
                          </a:solidFill>
                        </a:rPr>
                        <a:t>IR</a:t>
                      </a:r>
                      <a:r>
                        <a:rPr lang="en-US" altLang="ko-KR" sz="1100" b="1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100" b="1" baseline="0" dirty="0" err="1">
                          <a:solidFill>
                            <a:srgbClr val="FF0000"/>
                          </a:solidFill>
                        </a:rPr>
                        <a:t>hampel</a:t>
                      </a:r>
                      <a:r>
                        <a:rPr lang="en-US" altLang="ko-KR" sz="1100" b="1" baseline="0" dirty="0">
                          <a:solidFill>
                            <a:srgbClr val="FF0000"/>
                          </a:solidFill>
                        </a:rPr>
                        <a:t> (k=200)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FF0000"/>
                          </a:solidFill>
                        </a:rPr>
                        <a:t>IR FFT BPF</a:t>
                      </a:r>
                      <a:r>
                        <a:rPr lang="en-US" altLang="ko-KR" sz="1100" b="1" baseline="0" dirty="0">
                          <a:solidFill>
                            <a:srgbClr val="FF0000"/>
                          </a:solidFill>
                        </a:rPr>
                        <a:t> (80-120 Hz)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AVG</a:t>
                      </a:r>
                      <a:r>
                        <a:rPr lang="en-US" altLang="ko-KR" sz="1100" b="1" baseline="0" dirty="0"/>
                        <a:t> (mV)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baseline="0" dirty="0"/>
                        <a:t>SD (mV)</a:t>
                      </a:r>
                      <a:endParaRPr lang="ko-KR" altLang="en-US" sz="1100" b="1" baseline="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AVG</a:t>
                      </a:r>
                      <a:r>
                        <a:rPr lang="en-US" altLang="ko-KR" sz="1100" b="1" baseline="0" dirty="0"/>
                        <a:t> (mV)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baseline="0" dirty="0"/>
                        <a:t>SD (mV)</a:t>
                      </a:r>
                      <a:endParaRPr lang="ko-KR" altLang="en-US" sz="1100" b="1" baseline="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AVG</a:t>
                      </a:r>
                      <a:r>
                        <a:rPr lang="en-US" altLang="ko-KR" sz="1100" b="1" baseline="0" dirty="0"/>
                        <a:t> (mV)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baseline="0" dirty="0"/>
                        <a:t>SD (mV)</a:t>
                      </a:r>
                      <a:endParaRPr lang="ko-KR" altLang="en-US" sz="1100" b="1" baseline="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AVG</a:t>
                      </a:r>
                      <a:r>
                        <a:rPr lang="en-US" altLang="ko-KR" sz="1100" b="1" baseline="0" dirty="0"/>
                        <a:t> (mV)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baseline="0" dirty="0"/>
                        <a:t>SD (mV)</a:t>
                      </a:r>
                      <a:endParaRPr lang="ko-KR" altLang="en-US" sz="1100" b="1" baseline="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AVG</a:t>
                      </a:r>
                      <a:r>
                        <a:rPr lang="en-US" altLang="ko-KR" sz="1100" b="1" baseline="0" dirty="0"/>
                        <a:t> (mV)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baseline="0" dirty="0"/>
                        <a:t>SD (mV)</a:t>
                      </a:r>
                      <a:endParaRPr lang="ko-KR" altLang="en-US" sz="1100" b="1" baseline="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1-1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177.3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2.598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177.2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1.147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3925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254.9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3924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250.5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3924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3.296E-09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2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1-2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166.0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2.957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165.9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1.027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3873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261.2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3872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253.8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3872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9.501E-09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2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1-3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153.1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3.398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152.9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1.062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3828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259.5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3827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251.9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3827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8.590E-09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2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1-4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141.4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3.707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141.4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0.850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3779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265.1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3777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256.1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3777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1.389E-08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2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1-5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133.1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14.814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132.3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1.615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3723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279.5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3716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247.4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3716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4.141E-09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2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2-1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166.6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1.892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166.6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0.895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3922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258.5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3920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253.9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3920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6.669E-09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2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2-2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156.0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2.980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155.8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0.765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3882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260.1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3881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253.3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3881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1.883E-09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2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2-3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143.5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2.801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143.5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1.012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3814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259.3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3812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251.5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3812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1.293E-08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2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2-4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133.6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3.873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133.5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0.978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3759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259.7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3757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250.3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3757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1.368E-09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2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2-5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121.4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3.005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121.2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0.862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3680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255.7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3678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246.5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3678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8.400E-09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2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3-1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158.4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3.525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158.3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0.818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3926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266.1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3924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258.9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3924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1.593E-08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2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3-2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141.7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2.475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141.6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0.724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3867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266.0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3865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258.5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3865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7.128E-09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2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3-3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129.5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1.739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129.6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0.964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3816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260.2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3815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255.7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3815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6.820E-09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2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3-4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120.4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2.339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120.4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0.973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3723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263.0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3721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255.0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3721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4.537E-09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2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3-5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112.1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4.354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111.9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0.781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3685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266.3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3682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255.6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3682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1.005E-08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2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4-1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148.1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4.102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148.0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0.879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3893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272.1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3892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265.6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3892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5.667E-09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2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4-2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143.1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5.051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143.0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0.852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3840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274.1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3838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265.7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3838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6.430E-09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2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4-3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130.1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4.294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130.0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0.770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3759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267.7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3757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260.8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3757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1.410E-09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32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4-4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120.2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3.594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120.0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0.717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3760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269.1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3757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259.2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3757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1.071E-08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32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4-5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109.9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5.604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109.6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1.321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3681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270.7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3678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255.2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3678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1.847E-10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32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5-1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138.0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3.493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137.8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0.715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3897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277.8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3894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266.6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3894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2.971E-09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32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5-2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123.5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6.150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123.3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0.877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3814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274.4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3811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262.3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3811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9.379E-09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32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5-3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118.1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2.457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118.1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0.882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3772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257.8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3771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251.5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3771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4.183E-09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32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5-4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115.4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4.732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115.3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0.976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3709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260.3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3707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251.3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3707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9.167E-09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32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5-5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95.98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3.793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95.9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0.903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3636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260.7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3633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248.7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3633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3.875E-09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0" y="0"/>
            <a:ext cx="2040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SC-1 </a:t>
            </a:r>
            <a:r>
              <a:rPr lang="ko-KR" altLang="en-US" sz="1400" b="1" dirty="0" err="1"/>
              <a:t>농도별</a:t>
            </a:r>
            <a:r>
              <a:rPr lang="ko-KR" altLang="en-US" sz="1400" b="1" dirty="0"/>
              <a:t> 측정 </a:t>
            </a:r>
            <a:r>
              <a:rPr lang="en-US" altLang="ko-KR" sz="1400" b="1" dirty="0"/>
              <a:t>data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781623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6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92" y="607826"/>
            <a:ext cx="4320000" cy="3519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86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885" y="607826"/>
            <a:ext cx="4320000" cy="3519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0" y="0"/>
            <a:ext cx="4749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UV+IR </a:t>
            </a:r>
            <a:r>
              <a:rPr lang="ko-KR" altLang="en-US" sz="1400" b="1" dirty="0"/>
              <a:t>동시측정 </a:t>
            </a:r>
            <a:r>
              <a:rPr lang="en-US" altLang="ko-KR" sz="1400" b="1" dirty="0"/>
              <a:t>–</a:t>
            </a:r>
            <a:r>
              <a:rPr lang="ko-KR" altLang="en-US" sz="1400" b="1" dirty="0"/>
              <a:t> </a:t>
            </a:r>
            <a:r>
              <a:rPr lang="en-US" altLang="ko-KR" sz="1400" b="1" dirty="0">
                <a:solidFill>
                  <a:srgbClr val="0000FF"/>
                </a:solidFill>
              </a:rPr>
              <a:t>UV surface fitting (Exponential 2D)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6092" y="4846900"/>
            <a:ext cx="50841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→ </a:t>
            </a:r>
            <a:r>
              <a:rPr lang="en-US" altLang="ko-KR" sz="1400" b="1" dirty="0"/>
              <a:t>10</a:t>
            </a:r>
            <a:r>
              <a:rPr lang="ko-KR" altLang="en-US" sz="1400" b="1" dirty="0"/>
              <a:t>초 평균 </a:t>
            </a:r>
            <a:r>
              <a:rPr lang="en-US" altLang="ko-KR" sz="1400" b="1" dirty="0"/>
              <a:t>data</a:t>
            </a:r>
            <a:r>
              <a:rPr lang="ko-KR" altLang="en-US" sz="1400" b="1" dirty="0"/>
              <a:t>를 이용한 </a:t>
            </a:r>
            <a:r>
              <a:rPr lang="en-US" altLang="ko-KR" sz="1400" b="1" dirty="0"/>
              <a:t>UV surface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fitting</a:t>
            </a:r>
            <a:r>
              <a:rPr lang="ko-KR" altLang="en-US" sz="1400" b="1" dirty="0"/>
              <a:t>시 </a:t>
            </a:r>
            <a:br>
              <a:rPr lang="en-US" altLang="ko-KR" sz="1400" b="1" dirty="0"/>
            </a:br>
            <a:r>
              <a:rPr lang="en-US" altLang="ko-KR" sz="1400" b="1" i="1" dirty="0"/>
              <a:t>    Adj. R</a:t>
            </a:r>
            <a:r>
              <a:rPr lang="en-US" altLang="ko-KR" sz="1400" b="1" i="1" baseline="30000" dirty="0"/>
              <a:t>2</a:t>
            </a:r>
            <a:r>
              <a:rPr lang="ko-KR" altLang="en-US" sz="1400" b="1" dirty="0"/>
              <a:t>가 기존 </a:t>
            </a:r>
            <a:r>
              <a:rPr lang="en-US" altLang="ko-KR" sz="1400" b="1" dirty="0"/>
              <a:t>fitting (0.999 92)</a:t>
            </a:r>
            <a:r>
              <a:rPr lang="ko-KR" altLang="en-US" sz="1400" b="1" dirty="0"/>
              <a:t>보다 낮음</a:t>
            </a:r>
            <a:r>
              <a:rPr lang="en-US" altLang="ko-KR" sz="1400" b="1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065072" y="4163133"/>
                <a:ext cx="2472792" cy="5140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𝑧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𝐵</m:t>
                      </m:r>
                      <m:r>
                        <m:rPr>
                          <m:sty m:val="p"/>
                        </m:rPr>
                        <a:rPr lang="en-US" altLang="ko-KR" sz="1600" b="0" i="0" smtClean="0">
                          <a:latin typeface="Cambria Math"/>
                        </a:rPr>
                        <m:t>exp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600" b="0" i="1" smtClean="0">
                                  <a:latin typeface="Cambria Math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ko-KR" sz="1600" b="0" i="1" smtClean="0">
                                  <a:latin typeface="Cambria Math"/>
                                </a:rPr>
                                <m:t>𝐶</m:t>
                              </m:r>
                            </m:den>
                          </m:f>
                          <m:r>
                            <a:rPr lang="en-US" altLang="ko-KR" sz="1600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600" b="0" i="1" smtClean="0">
                                  <a:latin typeface="Cambria Math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altLang="ko-KR" sz="1600" b="0" i="1" smtClean="0">
                                  <a:latin typeface="Cambria Math"/>
                                </a:rPr>
                                <m:t>𝐷</m:t>
                              </m:r>
                            </m:den>
                          </m:f>
                        </m:e>
                      </m:d>
                      <m:r>
                        <a:rPr lang="en-US" altLang="ko-KR" sz="16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072" y="4163133"/>
                <a:ext cx="2472792" cy="514051"/>
              </a:xfrm>
              <a:prstGeom prst="rect">
                <a:avLst/>
              </a:prstGeom>
              <a:blipFill rotWithShape="1">
                <a:blip r:embed="rId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451137" y="4715461"/>
                <a:ext cx="2050690" cy="19473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𝐵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=763.5794</m:t>
                      </m:r>
                    </m:oMath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𝐶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=2.45209</m:t>
                      </m:r>
                    </m:oMath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𝐷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=5.13330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/>
                        </a:rPr>
                        <m:t>=−40.44066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 smtClean="0">
                              <a:latin typeface="Cambria Math"/>
                            </a:rPr>
                            <m:t>𝑨𝒅𝒋</m:t>
                          </m:r>
                          <m:r>
                            <a:rPr lang="en-US" altLang="ko-KR" sz="1600" b="1" i="1" smtClean="0">
                              <a:latin typeface="Cambria Math"/>
                            </a:rPr>
                            <m:t>. </m:t>
                          </m:r>
                          <m:r>
                            <a:rPr lang="en-US" altLang="ko-KR" sz="1600" b="1" i="1" smtClean="0">
                              <a:latin typeface="Cambria Math"/>
                            </a:rPr>
                            <m:t>𝑹</m:t>
                          </m:r>
                        </m:e>
                        <m:sup>
                          <m:r>
                            <a:rPr lang="en-US" altLang="ko-KR" sz="1600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ko-KR" sz="1600" b="1" i="1" smtClean="0">
                          <a:latin typeface="Cambria Math"/>
                        </a:rPr>
                        <m:t>=</m:t>
                      </m:r>
                      <m:r>
                        <a:rPr lang="en-US" altLang="ko-KR" sz="1600" b="1" i="1" smtClean="0">
                          <a:latin typeface="Cambria Math"/>
                        </a:rPr>
                        <m:t>𝟎</m:t>
                      </m:r>
                      <m:r>
                        <a:rPr lang="en-US" altLang="ko-KR" sz="1600" b="1" i="1" smtClean="0">
                          <a:latin typeface="Cambria Math"/>
                        </a:rPr>
                        <m:t>.</m:t>
                      </m:r>
                      <m:r>
                        <a:rPr lang="en-US" altLang="ko-KR" sz="1600" b="1" i="1" smtClean="0">
                          <a:latin typeface="Cambria Math"/>
                        </a:rPr>
                        <m:t>𝟗𝟕𝟐</m:t>
                      </m:r>
                      <m:r>
                        <a:rPr lang="en-US" altLang="ko-KR" sz="1600" b="1" i="1" smtClean="0">
                          <a:latin typeface="Cambria Math"/>
                        </a:rPr>
                        <m:t> </m:t>
                      </m:r>
                      <m:r>
                        <a:rPr lang="en-US" altLang="ko-KR" sz="1600" b="1" i="1" smtClean="0">
                          <a:latin typeface="Cambria Math"/>
                        </a:rPr>
                        <m:t>𝟑𝟕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137" y="4715461"/>
                <a:ext cx="2050690" cy="194739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5043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92" y="607826"/>
            <a:ext cx="4320000" cy="3519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88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885" y="607826"/>
            <a:ext cx="4320000" cy="3519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507696" y="4163133"/>
                <a:ext cx="36056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𝑧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𝑎𝑥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+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𝑏𝑦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𝑐𝑥</m:t>
                          </m:r>
                        </m:e>
                        <m:sup>
                          <m:r>
                            <a:rPr lang="en-US" altLang="ko-KR" sz="16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ko-KR" sz="1600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𝑑𝑦</m:t>
                          </m:r>
                        </m:e>
                        <m:sup>
                          <m:r>
                            <a:rPr lang="en-US" altLang="ko-KR" sz="16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ko-KR" sz="1600" b="0" i="1" smtClean="0">
                          <a:latin typeface="Cambria Math"/>
                        </a:rPr>
                        <m:t>+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𝑓𝑥𝑦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696" y="4163133"/>
                <a:ext cx="3605667" cy="338554"/>
              </a:xfrm>
              <a:prstGeom prst="rect">
                <a:avLst/>
              </a:prstGeom>
              <a:blipFill rotWithShape="1">
                <a:blip r:embed="rId4"/>
                <a:stretch>
                  <a:fillRect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451137" y="4628375"/>
                <a:ext cx="2050690" cy="2167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𝑎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=−108.94967</m:t>
                      </m:r>
                    </m:oMath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𝑏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=277.88811</m:t>
                      </m:r>
                    </m:oMath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𝑐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=−40.87528</m:t>
                      </m:r>
                    </m:oMath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𝑑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=−27.35273</m:t>
                      </m:r>
                    </m:oMath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𝑓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=−35.24635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/>
                        </a:rPr>
                        <m:t>=3444.54677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 smtClean="0">
                              <a:latin typeface="Cambria Math"/>
                            </a:rPr>
                            <m:t>𝑨𝒅𝒋</m:t>
                          </m:r>
                          <m:r>
                            <a:rPr lang="en-US" altLang="ko-KR" sz="1600" b="1" i="1" smtClean="0">
                              <a:latin typeface="Cambria Math"/>
                            </a:rPr>
                            <m:t>. </m:t>
                          </m:r>
                          <m:r>
                            <a:rPr lang="en-US" altLang="ko-KR" sz="1600" b="1" i="1" smtClean="0">
                              <a:latin typeface="Cambria Math"/>
                            </a:rPr>
                            <m:t>𝑹</m:t>
                          </m:r>
                        </m:e>
                        <m:sup>
                          <m:r>
                            <a:rPr lang="en-US" altLang="ko-KR" sz="1600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ko-KR" sz="1600" b="1" i="1" smtClean="0">
                          <a:latin typeface="Cambria Math"/>
                        </a:rPr>
                        <m:t>=</m:t>
                      </m:r>
                      <m:r>
                        <a:rPr lang="en-US" altLang="ko-KR" sz="1600" b="1" i="1" smtClean="0">
                          <a:latin typeface="Cambria Math"/>
                        </a:rPr>
                        <m:t>𝟎</m:t>
                      </m:r>
                      <m:r>
                        <a:rPr lang="en-US" altLang="ko-KR" sz="1600" b="1" i="1" smtClean="0">
                          <a:latin typeface="Cambria Math"/>
                        </a:rPr>
                        <m:t>.</m:t>
                      </m:r>
                      <m:r>
                        <a:rPr lang="en-US" altLang="ko-KR" sz="1600" b="1" i="1" smtClean="0">
                          <a:latin typeface="Cambria Math"/>
                        </a:rPr>
                        <m:t>𝟗𝟕𝟏</m:t>
                      </m:r>
                      <m:r>
                        <a:rPr lang="en-US" altLang="ko-KR" sz="1600" b="1" i="1" smtClean="0">
                          <a:latin typeface="Cambria Math"/>
                        </a:rPr>
                        <m:t> </m:t>
                      </m:r>
                      <m:r>
                        <a:rPr lang="en-US" altLang="ko-KR" sz="1600" b="1" i="1" smtClean="0">
                          <a:latin typeface="Cambria Math"/>
                        </a:rPr>
                        <m:t>𝟓𝟎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137" y="4628375"/>
                <a:ext cx="2050690" cy="216726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0" y="0"/>
            <a:ext cx="3971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UV+IR </a:t>
            </a:r>
            <a:r>
              <a:rPr lang="ko-KR" altLang="en-US" sz="1400" b="1" dirty="0"/>
              <a:t>동시측정 </a:t>
            </a:r>
            <a:r>
              <a:rPr lang="en-US" altLang="ko-KR" sz="1400" b="1" dirty="0"/>
              <a:t>–</a:t>
            </a:r>
            <a:r>
              <a:rPr lang="ko-KR" altLang="en-US" sz="1400" b="1" dirty="0"/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IR surface fitting (Poly2D)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6092" y="4846900"/>
            <a:ext cx="50841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→ </a:t>
            </a:r>
            <a:r>
              <a:rPr lang="en-US" altLang="ko-KR" sz="1400" b="1" dirty="0"/>
              <a:t>10</a:t>
            </a:r>
            <a:r>
              <a:rPr lang="ko-KR" altLang="en-US" sz="1400" b="1" dirty="0"/>
              <a:t>초 평균 </a:t>
            </a:r>
            <a:r>
              <a:rPr lang="en-US" altLang="ko-KR" sz="1400" b="1" dirty="0"/>
              <a:t>data</a:t>
            </a:r>
            <a:r>
              <a:rPr lang="ko-KR" altLang="en-US" sz="1400" b="1" dirty="0"/>
              <a:t>를 이용한 </a:t>
            </a:r>
            <a:r>
              <a:rPr lang="en-US" altLang="ko-KR" sz="1400" b="1" dirty="0"/>
              <a:t>IR surface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fitting</a:t>
            </a:r>
            <a:r>
              <a:rPr lang="ko-KR" altLang="en-US" sz="1400" b="1" dirty="0"/>
              <a:t>시 </a:t>
            </a:r>
            <a:br>
              <a:rPr lang="en-US" altLang="ko-KR" sz="1400" b="1" dirty="0"/>
            </a:br>
            <a:r>
              <a:rPr lang="en-US" altLang="ko-KR" sz="1400" b="1" i="1" dirty="0"/>
              <a:t>    Adj. R</a:t>
            </a:r>
            <a:r>
              <a:rPr lang="en-US" altLang="ko-KR" sz="1400" b="1" i="1" baseline="30000" dirty="0"/>
              <a:t>2</a:t>
            </a:r>
            <a:r>
              <a:rPr lang="ko-KR" altLang="en-US" sz="1400" b="1" dirty="0"/>
              <a:t>가 기존 </a:t>
            </a:r>
            <a:r>
              <a:rPr lang="en-US" altLang="ko-KR" sz="1400" b="1" dirty="0"/>
              <a:t>fitting (0.993 08)</a:t>
            </a:r>
            <a:r>
              <a:rPr lang="ko-KR" altLang="en-US" sz="1400" b="1" dirty="0"/>
              <a:t>보다 낮음</a:t>
            </a:r>
            <a:r>
              <a:rPr lang="en-US" altLang="ko-KR" sz="1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1667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819141"/>
              </p:ext>
            </p:extLst>
          </p:nvPr>
        </p:nvGraphicFramePr>
        <p:xfrm>
          <a:off x="216070" y="325543"/>
          <a:ext cx="8745048" cy="6470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83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0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02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1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07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07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07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9077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9077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9077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3210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Group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No.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Actual conc. (</a:t>
                      </a:r>
                      <a:r>
                        <a:rPr lang="en-US" altLang="ko-KR" sz="1100" b="1" dirty="0" err="1">
                          <a:solidFill>
                            <a:schemeClr val="tx1"/>
                          </a:solidFill>
                        </a:rPr>
                        <a:t>wt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%)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Cal. conc. (</a:t>
                      </a:r>
                      <a:r>
                        <a:rPr lang="en-US" altLang="ko-KR" sz="1100" b="1" dirty="0" err="1">
                          <a:solidFill>
                            <a:schemeClr val="tx1"/>
                          </a:solidFill>
                        </a:rPr>
                        <a:t>wt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%)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Error (%)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Error (%p)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NH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OH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NH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OH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NH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OH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NH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OH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5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1-1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0.701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4.999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0.721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4.974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2.80%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0.51%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0.020%p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0.025%p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1-2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0.851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4.999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0.874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4.920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2.68%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1.57%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0.023%p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0.079%p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1-3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1.001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4.999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0.992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5.011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0.87%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0.23%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0.009%p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0.012%p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1-4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1.151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4.999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1.121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5.052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2.58%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1.06%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0.030%p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0.053%p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1-5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1.300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5.000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1.286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4.987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1.07%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0.26%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0.014%p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0.013%p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2105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2-1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0.701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5.251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0.710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5.246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1.22%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0.09%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0.009%p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0.005%p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2-2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0.850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5.251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0.816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5.289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3.98%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0.73%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0.034%p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0.038%p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2-3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1.000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5.251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1.008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5.237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0.83%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0.27%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0.008%p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0.014%p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2-4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1.150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5.252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1.155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5.217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0.41%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0.67%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0.005%p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0.035%p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2-5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1.301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5.249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1.363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5.151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4.75%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1.87%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0.062%p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0.098%p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2105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3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3-1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0.700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5.500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/>
                        </a:rPr>
                        <a:t>0.663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5.549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/>
                        </a:rPr>
                        <a:t>5.28%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0.89%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0.037%p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0.049%p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3-2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0.850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5.500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/>
                        </a:rPr>
                        <a:t>0.801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5.708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/>
                        </a:rPr>
                        <a:t>5.79%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3.78%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0.049%p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0.208%p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3-3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1.000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5.500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/>
                        </a:rPr>
                        <a:t>0.906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5.852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/>
                        </a:rPr>
                        <a:t>9.37%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/>
                        </a:rPr>
                        <a:t>6.40%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0.094%p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0.352%p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3-4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1.149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5.501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1.201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5.527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4.56%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0.48%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0.052%p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0.026%p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3-5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1.300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5.501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1.280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5.626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1.57%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2.28%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0.020%p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0.125%p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2105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4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4-1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0.700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5.751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0.735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5.673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4.96%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1.35%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0.035%p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0.078%p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4-2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0.851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5.751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0.914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kern="1200">
                          <a:solidFill>
                            <a:srgbClr val="FF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5.442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/>
                        </a:rPr>
                        <a:t>7.35%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/>
                        </a:rPr>
                        <a:t>5.38%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0.063%p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0.309%p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4-3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1.001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5.751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kern="1200">
                          <a:solidFill>
                            <a:srgbClr val="FF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1.138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5.344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/>
                        </a:rPr>
                        <a:t>13.68%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/>
                        </a:rPr>
                        <a:t>7.07%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0.137%p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0.407%p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4-4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1.151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5.749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1.058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5.819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/>
                        </a:rPr>
                        <a:t>8.06%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1.22%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0.093%p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0.070%p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4-5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1.301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5.749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1.271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5.728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2.29%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0.37%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0.030%p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0.021%p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32105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5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5-1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0.701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6.001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0.639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6.153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8.91%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2.53%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0.062%p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0.152%p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5-2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0.851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6.001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0.853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6.153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0.28%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2.53%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0.002%p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0.152%p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5-3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1.000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5.999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0.970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6.082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2.98%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1.38%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0.030%p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0.083%p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5-4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1.150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6.000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1.210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5.674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5.18%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5.44%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0.060%p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0.326%p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5-5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1.300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6.001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1.257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6.260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3.29%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4.32%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0.043%p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0.259%p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0" y="0"/>
            <a:ext cx="5415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Surface fitting </a:t>
            </a:r>
            <a:r>
              <a:rPr lang="ko-KR" altLang="en-US" sz="1400" b="1" dirty="0"/>
              <a:t>검증 </a:t>
            </a:r>
            <a:r>
              <a:rPr lang="en-US" altLang="ko-KR" sz="1400" b="1" dirty="0"/>
              <a:t>– </a:t>
            </a:r>
            <a:r>
              <a:rPr lang="ko-KR" altLang="en-US" sz="1400" b="1" dirty="0"/>
              <a:t>측정 </a:t>
            </a:r>
            <a:r>
              <a:rPr lang="en-US" altLang="ko-KR" sz="1400" b="1" dirty="0"/>
              <a:t>point </a:t>
            </a:r>
            <a:r>
              <a:rPr lang="ko-KR" altLang="en-US" sz="1400" b="1" dirty="0"/>
              <a:t>역산 </a:t>
            </a:r>
            <a:r>
              <a:rPr lang="en-US" altLang="ko-KR" sz="1400" b="1" dirty="0"/>
              <a:t>(UV: Exp2D, IR: Poly2D)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182046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92" y="607826"/>
            <a:ext cx="4320000" cy="3519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90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885" y="607826"/>
            <a:ext cx="4320000" cy="3519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0"/>
            <a:ext cx="4749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UV+IR </a:t>
            </a:r>
            <a:r>
              <a:rPr lang="ko-KR" altLang="en-US" sz="1400" b="1" dirty="0"/>
              <a:t>동시측정 </a:t>
            </a:r>
            <a:r>
              <a:rPr lang="en-US" altLang="ko-KR" sz="1400" b="1" dirty="0"/>
              <a:t>–</a:t>
            </a:r>
            <a:r>
              <a:rPr lang="ko-KR" altLang="en-US" sz="1400" b="1" dirty="0"/>
              <a:t> </a:t>
            </a:r>
            <a:r>
              <a:rPr lang="en-US" altLang="ko-KR" sz="1400" b="1" dirty="0">
                <a:solidFill>
                  <a:srgbClr val="0000FF"/>
                </a:solidFill>
              </a:rPr>
              <a:t>UV surface fitting (Exponential 2D)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98306" y="4524667"/>
            <a:ext cx="2814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→ </a:t>
            </a:r>
            <a:r>
              <a:rPr lang="en-US" altLang="ko-KR" sz="1400" b="1" dirty="0"/>
              <a:t>Fitting data</a:t>
            </a:r>
            <a:r>
              <a:rPr lang="ko-KR" altLang="en-US" sz="1400" b="1" dirty="0"/>
              <a:t>를 이용한 </a:t>
            </a:r>
            <a:r>
              <a:rPr lang="en-US" altLang="ko-KR" sz="1400" b="1" dirty="0"/>
              <a:t>UV </a:t>
            </a:r>
            <a:br>
              <a:rPr lang="en-US" altLang="ko-KR" sz="1400" b="1" dirty="0"/>
            </a:br>
            <a:r>
              <a:rPr lang="en-US" altLang="ko-KR" sz="1400" b="1" dirty="0"/>
              <a:t>    surface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fitting</a:t>
            </a:r>
            <a:r>
              <a:rPr lang="ko-KR" altLang="en-US" sz="1400" b="1" dirty="0"/>
              <a:t>시 </a:t>
            </a:r>
            <a:r>
              <a:rPr lang="en-US" altLang="ko-KR" sz="1400" b="1" i="1" dirty="0"/>
              <a:t>Adj. R</a:t>
            </a:r>
            <a:r>
              <a:rPr lang="en-US" altLang="ko-KR" sz="1400" b="1" i="1" baseline="30000" dirty="0"/>
              <a:t>2</a:t>
            </a:r>
            <a:r>
              <a:rPr lang="ko-KR" altLang="en-US" sz="1400" b="1" dirty="0"/>
              <a:t>가 </a:t>
            </a:r>
            <a:br>
              <a:rPr lang="en-US" altLang="ko-KR" sz="1400" b="1" dirty="0"/>
            </a:br>
            <a:r>
              <a:rPr lang="en-US" altLang="ko-KR" sz="1400" b="1" dirty="0"/>
              <a:t>    </a:t>
            </a:r>
            <a:r>
              <a:rPr lang="ko-KR" altLang="en-US" sz="1400" b="1" dirty="0"/>
              <a:t>다소 증가하였으나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요구치</a:t>
            </a:r>
            <a:br>
              <a:rPr lang="en-US" altLang="ko-KR" sz="1400" b="1" dirty="0"/>
            </a:br>
            <a:r>
              <a:rPr lang="en-US" altLang="ko-KR" sz="1400" b="1" dirty="0"/>
              <a:t>   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(&gt; 0.995)</a:t>
            </a:r>
            <a:r>
              <a:rPr lang="ko-KR" altLang="en-US" sz="1400" b="1" dirty="0"/>
              <a:t>에 미달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   : </a:t>
            </a:r>
            <a:r>
              <a:rPr lang="ko-KR" altLang="en-US" sz="1400" b="1" dirty="0"/>
              <a:t>현재 측정환경에서는</a:t>
            </a:r>
            <a:br>
              <a:rPr lang="en-US" altLang="ko-KR" sz="1400" b="1" dirty="0"/>
            </a:br>
            <a:r>
              <a:rPr lang="en-US" altLang="ko-KR" sz="1400" b="1" dirty="0"/>
              <a:t>    </a:t>
            </a:r>
            <a:r>
              <a:rPr lang="ko-KR" altLang="en-US" sz="1400" b="1" dirty="0"/>
              <a:t> 최선으로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판단됨</a:t>
            </a:r>
            <a:r>
              <a:rPr lang="en-US" altLang="ko-KR" sz="1400" b="1" dirty="0"/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6092" y="419101"/>
            <a:ext cx="1323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※ Fitted data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4113511"/>
              </p:ext>
            </p:extLst>
          </p:nvPr>
        </p:nvGraphicFramePr>
        <p:xfrm>
          <a:off x="183915" y="4312952"/>
          <a:ext cx="2985432" cy="2284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24" name="Graph" r:id="rId5" imgW="3903406" imgH="2989006" progId="Origin95.Graph">
                  <p:embed/>
                </p:oleObj>
              </mc:Choice>
              <mc:Fallback>
                <p:oleObj name="Graph" r:id="rId5" imgW="3903406" imgH="2989006" progId="Origin95.Graph">
                  <p:embed/>
                  <p:pic>
                    <p:nvPicPr>
                      <p:cNvPr id="0" name="개체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915" y="4312952"/>
                        <a:ext cx="2985432" cy="22843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072" y="4163133"/>
                <a:ext cx="2472792" cy="5140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𝑧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𝐵</m:t>
                      </m:r>
                      <m:r>
                        <m:rPr>
                          <m:sty m:val="p"/>
                        </m:rPr>
                        <a:rPr lang="en-US" altLang="ko-KR" sz="1600" b="0" i="0" smtClean="0">
                          <a:latin typeface="Cambria Math"/>
                        </a:rPr>
                        <m:t>exp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600" b="0" i="1" smtClean="0">
                                  <a:latin typeface="Cambria Math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ko-KR" sz="1600" b="0" i="1" smtClean="0">
                                  <a:latin typeface="Cambria Math"/>
                                </a:rPr>
                                <m:t>𝐶</m:t>
                              </m:r>
                            </m:den>
                          </m:f>
                          <m:r>
                            <a:rPr lang="en-US" altLang="ko-KR" sz="1600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600" b="0" i="1" smtClean="0">
                                  <a:latin typeface="Cambria Math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altLang="ko-KR" sz="1600" b="0" i="1" smtClean="0">
                                  <a:latin typeface="Cambria Math"/>
                                </a:rPr>
                                <m:t>𝐷</m:t>
                              </m:r>
                            </m:den>
                          </m:f>
                        </m:e>
                      </m:d>
                      <m:r>
                        <a:rPr lang="en-US" altLang="ko-KR" sz="16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072" y="4163133"/>
                <a:ext cx="2472792" cy="514051"/>
              </a:xfrm>
              <a:prstGeom prst="rect">
                <a:avLst/>
              </a:prstGeom>
              <a:blipFill rotWithShape="1">
                <a:blip r:embed="rId7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451137" y="4715461"/>
                <a:ext cx="2077428" cy="19473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𝐵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=917.39402</m:t>
                      </m:r>
                    </m:oMath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𝐶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=3.40914</m:t>
                      </m:r>
                    </m:oMath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𝐷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=5.60097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/>
                        </a:rPr>
                        <m:t>=−127.37027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 smtClean="0">
                              <a:latin typeface="Cambria Math"/>
                            </a:rPr>
                            <m:t>𝑨𝒅𝒋</m:t>
                          </m:r>
                          <m:r>
                            <a:rPr lang="en-US" altLang="ko-KR" sz="1600" b="1" i="1" smtClean="0">
                              <a:latin typeface="Cambria Math"/>
                            </a:rPr>
                            <m:t>. </m:t>
                          </m:r>
                          <m:r>
                            <a:rPr lang="en-US" altLang="ko-KR" sz="1600" b="1" i="1" smtClean="0">
                              <a:latin typeface="Cambria Math"/>
                            </a:rPr>
                            <m:t>𝑹</m:t>
                          </m:r>
                        </m:e>
                        <m:sup>
                          <m:r>
                            <a:rPr lang="en-US" altLang="ko-KR" sz="1600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ko-KR" sz="1600" b="1" i="1" smtClean="0">
                          <a:latin typeface="Cambria Math"/>
                        </a:rPr>
                        <m:t>=</m:t>
                      </m:r>
                      <m:r>
                        <a:rPr lang="en-US" altLang="ko-KR" sz="1600" b="1" i="1" smtClean="0">
                          <a:latin typeface="Cambria Math"/>
                        </a:rPr>
                        <m:t>𝟎</m:t>
                      </m:r>
                      <m:r>
                        <a:rPr lang="en-US" altLang="ko-KR" sz="1600" b="1" i="1" smtClean="0">
                          <a:latin typeface="Cambria Math"/>
                        </a:rPr>
                        <m:t>.</m:t>
                      </m:r>
                      <m:r>
                        <a:rPr lang="en-US" altLang="ko-KR" sz="1600" b="1" i="1" smtClean="0">
                          <a:latin typeface="Cambria Math"/>
                        </a:rPr>
                        <m:t>𝟗𝟗𝟎</m:t>
                      </m:r>
                      <m:r>
                        <a:rPr lang="en-US" altLang="ko-KR" sz="1600" b="1" i="1" smtClean="0">
                          <a:latin typeface="Cambria Math"/>
                        </a:rPr>
                        <m:t> </m:t>
                      </m:r>
                      <m:r>
                        <a:rPr lang="en-US" altLang="ko-KR" sz="1600" b="1" i="1" smtClean="0">
                          <a:latin typeface="Cambria Math"/>
                        </a:rPr>
                        <m:t>𝟑𝟎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137" y="4715461"/>
                <a:ext cx="2077428" cy="1947393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오른쪽 화살표 10"/>
          <p:cNvSpPr/>
          <p:nvPr/>
        </p:nvSpPr>
        <p:spPr>
          <a:xfrm rot="18633042">
            <a:off x="809900" y="3883860"/>
            <a:ext cx="539931" cy="435429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339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개체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426196"/>
              </p:ext>
            </p:extLst>
          </p:nvPr>
        </p:nvGraphicFramePr>
        <p:xfrm>
          <a:off x="184947" y="4313741"/>
          <a:ext cx="2984400" cy="2283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70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개체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947" y="4313741"/>
                        <a:ext cx="2984400" cy="22836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92" y="607826"/>
            <a:ext cx="4320000" cy="3519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885" y="607826"/>
            <a:ext cx="4320000" cy="3519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0"/>
            <a:ext cx="4749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UV+IR </a:t>
            </a:r>
            <a:r>
              <a:rPr lang="ko-KR" altLang="en-US" sz="1400" b="1" dirty="0"/>
              <a:t>동시측정 </a:t>
            </a:r>
            <a:r>
              <a:rPr lang="en-US" altLang="ko-KR" sz="1400" b="1" dirty="0"/>
              <a:t>–</a:t>
            </a:r>
            <a:r>
              <a:rPr lang="ko-KR" altLang="en-US" sz="1400" b="1" dirty="0"/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UV surface fitting (Exponential 2D)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98306" y="4524667"/>
            <a:ext cx="281422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→ </a:t>
            </a:r>
            <a:r>
              <a:rPr lang="en-US" altLang="ko-KR" sz="1400" b="1" dirty="0"/>
              <a:t>Fitting data</a:t>
            </a:r>
            <a:r>
              <a:rPr lang="ko-KR" altLang="en-US" sz="1400" b="1" dirty="0"/>
              <a:t>를 이용한 </a:t>
            </a:r>
            <a:br>
              <a:rPr lang="en-US" altLang="ko-KR" sz="1400" b="1" dirty="0"/>
            </a:br>
            <a:r>
              <a:rPr lang="en-US" altLang="ko-KR" sz="1400" b="1" dirty="0"/>
              <a:t>    IR surface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fitting</a:t>
            </a:r>
            <a:r>
              <a:rPr lang="ko-KR" altLang="en-US" sz="1400" b="1" dirty="0"/>
              <a:t>시 </a:t>
            </a:r>
            <a:br>
              <a:rPr lang="en-US" altLang="ko-KR" sz="1400" b="1" dirty="0"/>
            </a:br>
            <a:r>
              <a:rPr lang="en-US" altLang="ko-KR" sz="1400" b="1" i="1" dirty="0"/>
              <a:t>    Adj. R</a:t>
            </a:r>
            <a:r>
              <a:rPr lang="en-US" altLang="ko-KR" sz="1400" b="1" i="1" baseline="30000" dirty="0"/>
              <a:t>2</a:t>
            </a:r>
            <a:r>
              <a:rPr lang="ko-KR" altLang="en-US" sz="1400" b="1" dirty="0"/>
              <a:t>가 다소 증가</a:t>
            </a:r>
            <a:r>
              <a:rPr lang="en-US" altLang="ko-KR" sz="1400" b="1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   : </a:t>
            </a:r>
            <a:r>
              <a:rPr lang="ko-KR" altLang="en-US" sz="1400" b="1" dirty="0"/>
              <a:t>현재 측정환경에서는</a:t>
            </a:r>
            <a:br>
              <a:rPr lang="en-US" altLang="ko-KR" sz="1400" b="1" dirty="0"/>
            </a:br>
            <a:r>
              <a:rPr lang="en-US" altLang="ko-KR" sz="1400" b="1" dirty="0"/>
              <a:t>    </a:t>
            </a:r>
            <a:r>
              <a:rPr lang="ko-KR" altLang="en-US" sz="1400" b="1" dirty="0"/>
              <a:t> 최선으로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판단됨</a:t>
            </a:r>
            <a:r>
              <a:rPr lang="en-US" altLang="ko-KR" sz="1400" b="1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6092" y="419101"/>
            <a:ext cx="1323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※ Fitted data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오른쪽 화살표 9"/>
          <p:cNvSpPr/>
          <p:nvPr/>
        </p:nvSpPr>
        <p:spPr>
          <a:xfrm rot="18633042">
            <a:off x="809900" y="3883860"/>
            <a:ext cx="539931" cy="435429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507696" y="4163133"/>
                <a:ext cx="36056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𝑧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𝑎𝑥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+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𝑏𝑦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𝑐𝑥</m:t>
                          </m:r>
                        </m:e>
                        <m:sup>
                          <m:r>
                            <a:rPr lang="en-US" altLang="ko-KR" sz="16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ko-KR" sz="1600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𝑑𝑦</m:t>
                          </m:r>
                        </m:e>
                        <m:sup>
                          <m:r>
                            <a:rPr lang="en-US" altLang="ko-KR" sz="16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ko-KR" sz="1600" b="0" i="1" smtClean="0">
                          <a:latin typeface="Cambria Math"/>
                        </a:rPr>
                        <m:t>+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𝑓𝑥𝑦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696" y="4163133"/>
                <a:ext cx="3605667" cy="338554"/>
              </a:xfrm>
              <a:prstGeom prst="rect">
                <a:avLst/>
              </a:prstGeom>
              <a:blipFill rotWithShape="1">
                <a:blip r:embed="rId7"/>
                <a:stretch>
                  <a:fillRect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451137" y="4628375"/>
                <a:ext cx="2050690" cy="2167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𝑎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=−108.10079</m:t>
                      </m:r>
                    </m:oMath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𝑏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=−30.45494</m:t>
                      </m:r>
                    </m:oMath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𝑐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=−41.37153</m:t>
                      </m:r>
                    </m:oMath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𝑑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=0.67586</m:t>
                      </m:r>
                    </m:oMath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𝑓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=−35.21739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/>
                        </a:rPr>
                        <m:t>=4288.57096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 smtClean="0">
                              <a:latin typeface="Cambria Math"/>
                            </a:rPr>
                            <m:t>𝑨𝒅𝒋</m:t>
                          </m:r>
                          <m:r>
                            <a:rPr lang="en-US" altLang="ko-KR" sz="1600" b="1" i="1" smtClean="0">
                              <a:latin typeface="Cambria Math"/>
                            </a:rPr>
                            <m:t>. </m:t>
                          </m:r>
                          <m:r>
                            <a:rPr lang="en-US" altLang="ko-KR" sz="1600" b="1" i="1" smtClean="0">
                              <a:latin typeface="Cambria Math"/>
                            </a:rPr>
                            <m:t>𝑹</m:t>
                          </m:r>
                        </m:e>
                        <m:sup>
                          <m:r>
                            <a:rPr lang="en-US" altLang="ko-KR" sz="1600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ko-KR" sz="1600" b="1" i="1" smtClean="0">
                          <a:latin typeface="Cambria Math"/>
                        </a:rPr>
                        <m:t>=</m:t>
                      </m:r>
                      <m:r>
                        <a:rPr lang="en-US" altLang="ko-KR" sz="1600" b="1" i="1" smtClean="0">
                          <a:latin typeface="Cambria Math"/>
                        </a:rPr>
                        <m:t>𝟎</m:t>
                      </m:r>
                      <m:r>
                        <a:rPr lang="en-US" altLang="ko-KR" sz="1600" b="1" i="1" smtClean="0">
                          <a:latin typeface="Cambria Math"/>
                        </a:rPr>
                        <m:t>.</m:t>
                      </m:r>
                      <m:r>
                        <a:rPr lang="en-US" altLang="ko-KR" sz="1600" b="1" i="1" smtClean="0">
                          <a:latin typeface="Cambria Math"/>
                        </a:rPr>
                        <m:t>𝟗𝟗𝟔</m:t>
                      </m:r>
                      <m:r>
                        <a:rPr lang="en-US" altLang="ko-KR" sz="1600" b="1" i="1" smtClean="0">
                          <a:latin typeface="Cambria Math"/>
                        </a:rPr>
                        <m:t> </m:t>
                      </m:r>
                      <m:r>
                        <a:rPr lang="en-US" altLang="ko-KR" sz="1600" b="1" i="1" smtClean="0">
                          <a:latin typeface="Cambria Math"/>
                        </a:rPr>
                        <m:t>𝟗𝟗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137" y="4628375"/>
                <a:ext cx="2050690" cy="216726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1526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518006"/>
              </p:ext>
            </p:extLst>
          </p:nvPr>
        </p:nvGraphicFramePr>
        <p:xfrm>
          <a:off x="216070" y="325543"/>
          <a:ext cx="8745048" cy="6470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83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0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02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1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07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07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07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9077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9077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9077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3210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Group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No.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Actual conc. (</a:t>
                      </a:r>
                      <a:r>
                        <a:rPr lang="en-US" altLang="ko-KR" sz="1100" b="1" dirty="0" err="1">
                          <a:solidFill>
                            <a:schemeClr val="tx1"/>
                          </a:solidFill>
                        </a:rPr>
                        <a:t>wt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%)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Cal. conc. (</a:t>
                      </a:r>
                      <a:r>
                        <a:rPr lang="en-US" altLang="ko-KR" sz="1100" b="1" dirty="0" err="1">
                          <a:solidFill>
                            <a:schemeClr val="tx1"/>
                          </a:solidFill>
                        </a:rPr>
                        <a:t>wt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%)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Error (%)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Error (%p)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NH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OH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NH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OH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NH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OH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NH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OH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5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1-1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0.701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4.999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0.711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5.030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1.47%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0.62%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0.010%p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0.031%p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1-2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0.851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4.999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0.827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5.071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2.82%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1.43%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-0.024%p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0.072%p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1-3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1.001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4.999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0.989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5.036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1.23%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0.74%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-0.012%p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0.037%p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1-4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1.151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4.999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1.149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5.000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0.15%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0.01%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-0.002%p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0.001%p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1-5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1.300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5.000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1.317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4.950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1.27%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1.00%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0.017%p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-0.050%p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2105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2-1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0.701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5.251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0.709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5.228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1.16%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0.43%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0.008%p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-0.023%p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2-2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0.850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5.251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0.851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5.217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0.14%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0.66%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0.001%p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-0.034%p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2-3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1.000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5.251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1.010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5.187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0.98%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1.23%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0.010%p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-0.064%p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2-4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1.150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5.252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1.154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5.188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0.38%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1.22%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0.004%p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-0.064%p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2-5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1.301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5.249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1.321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5.163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1.53%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1.65%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0.020%p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-0.086%p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2105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3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3-1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0.700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5.500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0.713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5.382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1.87%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2.15%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0.013%p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-0.118%p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3-2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0.850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5.500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0.858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5.475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0.98%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0.45%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0.008%p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-0.025%p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3-3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1.000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5.500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0.998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5.548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0.19%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0.87%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-0.002%p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0.048%p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3-4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1.149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5.501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1.121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5.616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2.44%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2.10%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-0.028%p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0.115%p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3-5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1.300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5.501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1.291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5.578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0.67%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1.39%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-0.009%p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0.077%p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2105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4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4-1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0.700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5.751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0.690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5.742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1.48%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0.16%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-0.010%p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-0.009%p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4-2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0.851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5.751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0.858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5.787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0.81%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0.62%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0.007%p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0.036%p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4-3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1.001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5.751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1.000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5.824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0.12%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1.27%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-0.001%p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0.073%p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4-4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1.151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5.749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1.119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5.855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2.79%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1.85%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-0.032%p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0.106%p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4-5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1.301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5.749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1.305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5.739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0.28%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0.17%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0.004%p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-0.010%p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32105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5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5-1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0.701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6.001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0.677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6.040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3.47%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0.64%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-0.024%p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0.039%p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5-2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0.851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6.001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0.875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5.975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2.77%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0.43%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0.024%p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-0.026%p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5-3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1.000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5.999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1.020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5.973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1.98%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0.43%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0.020%p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-0.026%p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5-4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1.150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6.000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1.140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5.940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0.85%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1.01%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-0.010%p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-0.060%p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5-5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1.300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6.001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1.322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5.875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1.70%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2.10%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0.022%p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-0.126%p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0" y="0"/>
            <a:ext cx="58623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New Surface fitting </a:t>
            </a:r>
            <a:r>
              <a:rPr lang="ko-KR" altLang="en-US" sz="1400" b="1" dirty="0"/>
              <a:t>검증 </a:t>
            </a:r>
            <a:r>
              <a:rPr lang="en-US" altLang="ko-KR" sz="1400" b="1" dirty="0"/>
              <a:t>– </a:t>
            </a:r>
            <a:r>
              <a:rPr lang="ko-KR" altLang="en-US" sz="1400" b="1" dirty="0"/>
              <a:t>측정 </a:t>
            </a:r>
            <a:r>
              <a:rPr lang="en-US" altLang="ko-KR" sz="1400" b="1" dirty="0"/>
              <a:t>point </a:t>
            </a:r>
            <a:r>
              <a:rPr lang="ko-KR" altLang="en-US" sz="1400" b="1" dirty="0"/>
              <a:t>역산 </a:t>
            </a:r>
            <a:r>
              <a:rPr lang="en-US" altLang="ko-KR" sz="1400" b="1" dirty="0"/>
              <a:t>(UV: Exp2D, IR: Poly2D)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313907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3079041"/>
              </p:ext>
            </p:extLst>
          </p:nvPr>
        </p:nvGraphicFramePr>
        <p:xfrm>
          <a:off x="296091" y="648663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88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6091" y="648663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0" y="0"/>
            <a:ext cx="1822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Blind test (5</a:t>
            </a:r>
            <a:r>
              <a:rPr lang="ko-KR" altLang="en-US" sz="1400" b="1" dirty="0"/>
              <a:t>종 </a:t>
            </a:r>
            <a:r>
              <a:rPr lang="en-US" altLang="ko-KR" sz="1400" b="1" dirty="0"/>
              <a:t>3</a:t>
            </a:r>
            <a:r>
              <a:rPr lang="ko-KR" altLang="en-US" sz="1400" b="1" dirty="0"/>
              <a:t>회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546282"/>
              </p:ext>
            </p:extLst>
          </p:nvPr>
        </p:nvGraphicFramePr>
        <p:xfrm>
          <a:off x="179845" y="3983182"/>
          <a:ext cx="8784310" cy="19829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64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6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64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64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77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77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327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No.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V/V</a:t>
                      </a:r>
                      <a:r>
                        <a:rPr lang="en-US" altLang="ko-KR" sz="1200" b="1" baseline="0" dirty="0"/>
                        <a:t> ratio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Concentration (</a:t>
                      </a:r>
                      <a:r>
                        <a:rPr lang="en-US" altLang="ko-KR" sz="1200" b="1" dirty="0" err="1"/>
                        <a:t>wt</a:t>
                      </a:r>
                      <a:r>
                        <a:rPr lang="en-US" altLang="ko-KR" sz="1200" b="1" dirty="0"/>
                        <a:t>%)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2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NH</a:t>
                      </a:r>
                      <a:r>
                        <a:rPr lang="en-US" altLang="ko-KR" sz="1200" b="1" baseline="-25000" dirty="0"/>
                        <a:t>4</a:t>
                      </a:r>
                      <a:r>
                        <a:rPr lang="en-US" altLang="ko-KR" sz="1200" b="1" dirty="0"/>
                        <a:t>OH (mL)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H</a:t>
                      </a:r>
                      <a:r>
                        <a:rPr lang="en-US" altLang="ko-KR" sz="1200" b="1" baseline="-25000" dirty="0"/>
                        <a:t>2</a:t>
                      </a:r>
                      <a:r>
                        <a:rPr lang="en-US" altLang="ko-KR" sz="1200" b="1" dirty="0"/>
                        <a:t>O</a:t>
                      </a:r>
                      <a:r>
                        <a:rPr lang="en-US" altLang="ko-KR" sz="1200" b="1" baseline="-25000" dirty="0"/>
                        <a:t>2</a:t>
                      </a:r>
                      <a:r>
                        <a:rPr lang="en-US" altLang="ko-KR" sz="1200" b="1" baseline="0" dirty="0"/>
                        <a:t> (mL)</a:t>
                      </a:r>
                      <a:endParaRPr lang="ko-KR" altLang="en-US" sz="1200" b="1" baseline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DIW (mL)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Total (mL)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NH</a:t>
                      </a:r>
                      <a:r>
                        <a:rPr lang="en-US" altLang="ko-KR" sz="1200" b="1" baseline="-25000" dirty="0"/>
                        <a:t>4</a:t>
                      </a:r>
                      <a:r>
                        <a:rPr lang="en-US" altLang="ko-KR" sz="1200" b="1" dirty="0"/>
                        <a:t>OH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H</a:t>
                      </a:r>
                      <a:r>
                        <a:rPr lang="en-US" altLang="ko-KR" sz="1200" b="1" baseline="-25000" dirty="0"/>
                        <a:t>2</a:t>
                      </a:r>
                      <a:r>
                        <a:rPr lang="en-US" altLang="ko-KR" sz="1200" b="1" dirty="0"/>
                        <a:t>O</a:t>
                      </a:r>
                      <a:r>
                        <a:rPr lang="en-US" altLang="ko-KR" sz="1200" b="1" baseline="-25000" dirty="0"/>
                        <a:t>2</a:t>
                      </a:r>
                      <a:endParaRPr lang="ko-KR" altLang="en-US" sz="1200" b="1" baseline="-25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Blind-A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17.00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79.00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100.00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0.890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5.578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Blind-B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5.40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18.00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80.00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103.40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1.163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5.716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3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Blind-C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16.00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80.00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100.50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0.998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5.233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3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Blind-D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4.71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16.83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80.27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101.81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1.030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5.430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3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Blind-E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5.60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16.00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81.00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102.60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1.218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5.132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258492" y="1989939"/>
            <a:ext cx="453928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→ </a:t>
            </a:r>
            <a:r>
              <a:rPr lang="en-US" altLang="ko-KR" sz="1400" b="1" dirty="0"/>
              <a:t>NH</a:t>
            </a:r>
            <a:r>
              <a:rPr lang="en-US" altLang="ko-KR" sz="1400" b="1" baseline="-25000" dirty="0"/>
              <a:t>4</a:t>
            </a:r>
            <a:r>
              <a:rPr lang="en-US" altLang="ko-KR" sz="1400" b="1" dirty="0"/>
              <a:t>OH 1.02 ± 0.2 </a:t>
            </a:r>
            <a:r>
              <a:rPr lang="en-US" altLang="ko-KR" sz="1400" b="1" dirty="0" err="1"/>
              <a:t>wt</a:t>
            </a:r>
            <a:r>
              <a:rPr lang="en-US" altLang="ko-KR" sz="1400" b="1" dirty="0"/>
              <a:t>% (0.83 ~ 1.23 </a:t>
            </a:r>
            <a:r>
              <a:rPr lang="en-US" altLang="ko-KR" sz="1400" b="1" dirty="0" err="1"/>
              <a:t>wt</a:t>
            </a:r>
            <a:r>
              <a:rPr lang="en-US" altLang="ko-KR" sz="1400" b="1" dirty="0"/>
              <a:t>%), </a:t>
            </a:r>
            <a:br>
              <a:rPr lang="en-US" altLang="ko-KR" sz="1400" b="1" dirty="0"/>
            </a:br>
            <a:r>
              <a:rPr lang="en-US" altLang="ko-KR" sz="1400" b="1" dirty="0"/>
              <a:t>    H</a:t>
            </a:r>
            <a:r>
              <a:rPr lang="en-US" altLang="ko-KR" sz="1400" b="1" baseline="-25000" dirty="0"/>
              <a:t>2</a:t>
            </a:r>
            <a:r>
              <a:rPr lang="en-US" altLang="ko-KR" sz="1400" b="1" dirty="0"/>
              <a:t>O</a:t>
            </a:r>
            <a:r>
              <a:rPr lang="en-US" altLang="ko-KR" sz="1400" b="1" baseline="-25000" dirty="0"/>
              <a:t>2</a:t>
            </a:r>
            <a:r>
              <a:rPr lang="en-US" altLang="ko-KR" sz="1400" b="1" dirty="0"/>
              <a:t> 5.43 ± 0.3 </a:t>
            </a:r>
            <a:r>
              <a:rPr lang="en-US" altLang="ko-KR" sz="1400" b="1" dirty="0" err="1"/>
              <a:t>wt</a:t>
            </a:r>
            <a:r>
              <a:rPr lang="en-US" altLang="ko-KR" sz="1400" b="1" dirty="0"/>
              <a:t>% (5.13 ~ 5.73 </a:t>
            </a:r>
            <a:r>
              <a:rPr lang="en-US" altLang="ko-KR" sz="1400" b="1" dirty="0" err="1"/>
              <a:t>wt</a:t>
            </a:r>
            <a:r>
              <a:rPr lang="en-US" altLang="ko-KR" sz="1400" b="1" dirty="0"/>
              <a:t>%) </a:t>
            </a:r>
            <a:r>
              <a:rPr lang="ko-KR" altLang="en-US" sz="1400" b="1" dirty="0"/>
              <a:t>내에서 </a:t>
            </a:r>
            <a:br>
              <a:rPr lang="en-US" altLang="ko-KR" sz="1400" b="1" dirty="0"/>
            </a:br>
            <a:r>
              <a:rPr lang="en-US" altLang="ko-KR" sz="1400" b="1" dirty="0"/>
              <a:t>    </a:t>
            </a:r>
            <a:r>
              <a:rPr lang="ko-KR" altLang="en-US" sz="1400" b="1" dirty="0"/>
              <a:t>임의로 농도 선정하여 </a:t>
            </a:r>
            <a:r>
              <a:rPr lang="en-US" altLang="ko-KR" sz="1400" b="1" dirty="0"/>
              <a:t>5</a:t>
            </a:r>
            <a:r>
              <a:rPr lang="ko-KR" altLang="en-US" sz="1400" b="1" dirty="0"/>
              <a:t>종 </a:t>
            </a:r>
            <a:r>
              <a:rPr lang="en-US" altLang="ko-KR" sz="1400" b="1" dirty="0"/>
              <a:t>3</a:t>
            </a:r>
            <a:r>
              <a:rPr lang="ko-KR" altLang="en-US" sz="1400" b="1" dirty="0"/>
              <a:t>회 반복 측정 진행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2499289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1587860"/>
              </p:ext>
            </p:extLst>
          </p:nvPr>
        </p:nvGraphicFramePr>
        <p:xfrm>
          <a:off x="4481513" y="509321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22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81513" y="509321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1389660"/>
              </p:ext>
            </p:extLst>
          </p:nvPr>
        </p:nvGraphicFramePr>
        <p:xfrm>
          <a:off x="741363" y="509321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23"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1363" y="509321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0"/>
            <a:ext cx="1190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Blind test A</a:t>
            </a:r>
            <a:endParaRPr lang="ko-KR" altLang="en-US" sz="1400" b="1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517132"/>
              </p:ext>
            </p:extLst>
          </p:nvPr>
        </p:nvGraphicFramePr>
        <p:xfrm>
          <a:off x="216070" y="3690305"/>
          <a:ext cx="8745048" cy="258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83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0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02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1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07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07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07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9077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9077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9077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73992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/>
                        <a:t>No.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Actual conc. (</a:t>
                      </a:r>
                      <a:r>
                        <a:rPr lang="en-US" altLang="ko-KR" sz="1100" b="1" dirty="0" err="1">
                          <a:solidFill>
                            <a:schemeClr val="tx1"/>
                          </a:solidFill>
                        </a:rPr>
                        <a:t>wt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%)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Cal. conc. (</a:t>
                      </a:r>
                      <a:r>
                        <a:rPr lang="en-US" altLang="ko-KR" sz="1100" b="1" dirty="0" err="1">
                          <a:solidFill>
                            <a:schemeClr val="tx1"/>
                          </a:solidFill>
                        </a:rPr>
                        <a:t>wt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%)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Error (%)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Error (%p)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NH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OH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NH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OH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NH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OH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NH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OH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92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/>
                        <a:t>First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/>
                        <a:t>data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/>
                        <a:t>A-1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0.890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5.578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0.973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5.460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9.37%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2.11%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0.083%p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-0.118%p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7399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/>
                        <a:t>A-2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0.919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5.359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3.28%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3.92%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0.029%p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-0.219%p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99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/>
                        <a:t>A-3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1.018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5.299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14.36%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5.00%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0.128%p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-0.279%p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3992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/>
                        <a:t>Average</a:t>
                      </a:r>
                      <a:br>
                        <a:rPr lang="en-US" altLang="ko-KR" sz="1100" b="0" dirty="0"/>
                      </a:br>
                      <a:r>
                        <a:rPr lang="en-US" altLang="ko-KR" sz="1100" b="0" dirty="0"/>
                        <a:t>all data</a:t>
                      </a:r>
                      <a:endParaRPr lang="ko-KR" altLang="en-US" sz="1100" b="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/>
                        <a:t>A-1</a:t>
                      </a:r>
                      <a:endParaRPr lang="ko-KR" altLang="en-US" sz="1100" b="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0.978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5.431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9.87%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2.64%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0.088%p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-0.147%p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99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/>
                        <a:t>A-2</a:t>
                      </a:r>
                      <a:endParaRPr lang="ko-KR" altLang="en-US" sz="1100" b="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0.924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5.329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3.78%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4.46%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0.034%p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-0.249%p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399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/>
                        <a:t>A-3</a:t>
                      </a:r>
                      <a:endParaRPr lang="ko-KR" altLang="en-US" sz="1100" b="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1.024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5.257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15.09%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5.75%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0.134%p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-0.321%p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76621" y="6400014"/>
            <a:ext cx="879075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→ </a:t>
            </a:r>
            <a:r>
              <a:rPr lang="en-US" altLang="ko-KR" sz="1400" b="1" dirty="0"/>
              <a:t>Blind A </a:t>
            </a:r>
            <a:r>
              <a:rPr lang="ko-KR" altLang="en-US" sz="1400" b="1" dirty="0"/>
              <a:t>실제농도 대비 </a:t>
            </a:r>
            <a:r>
              <a:rPr lang="en-US" altLang="ko-KR" sz="1400" b="1" dirty="0"/>
              <a:t>NH</a:t>
            </a:r>
            <a:r>
              <a:rPr lang="en-US" altLang="ko-KR" sz="1400" b="1" baseline="-25000" dirty="0"/>
              <a:t>4</a:t>
            </a:r>
            <a:r>
              <a:rPr lang="en-US" altLang="ko-KR" sz="1400" b="1" dirty="0"/>
              <a:t>OH</a:t>
            </a:r>
            <a:r>
              <a:rPr lang="ko-KR" altLang="en-US" sz="1400" b="1" dirty="0"/>
              <a:t>는 </a:t>
            </a:r>
            <a:r>
              <a:rPr lang="en-US" altLang="ko-KR" sz="1400" b="1" dirty="0"/>
              <a:t>3.28~14.36%</a:t>
            </a:r>
            <a:r>
              <a:rPr lang="ko-KR" altLang="en-US" sz="1400" b="1" dirty="0"/>
              <a:t>의 차이</a:t>
            </a:r>
            <a:r>
              <a:rPr lang="en-US" altLang="ko-KR" sz="1400" b="1" dirty="0"/>
              <a:t>, H</a:t>
            </a:r>
            <a:r>
              <a:rPr lang="en-US" altLang="ko-KR" sz="1400" b="1" baseline="-25000" dirty="0"/>
              <a:t>2</a:t>
            </a:r>
            <a:r>
              <a:rPr lang="en-US" altLang="ko-KR" sz="1400" b="1" dirty="0"/>
              <a:t>O</a:t>
            </a:r>
            <a:r>
              <a:rPr lang="en-US" altLang="ko-KR" sz="1400" b="1" baseline="-25000" dirty="0"/>
              <a:t>2</a:t>
            </a:r>
            <a:r>
              <a:rPr lang="ko-KR" altLang="en-US" sz="1400" b="1" dirty="0"/>
              <a:t>는 </a:t>
            </a:r>
            <a:r>
              <a:rPr lang="en-US" altLang="ko-KR" sz="1400" b="1" dirty="0"/>
              <a:t>2.11~5.00% </a:t>
            </a:r>
            <a:r>
              <a:rPr lang="ko-KR" altLang="en-US" sz="1400" b="1" dirty="0"/>
              <a:t>차이를 확인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721656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1359974"/>
              </p:ext>
            </p:extLst>
          </p:nvPr>
        </p:nvGraphicFramePr>
        <p:xfrm>
          <a:off x="741363" y="509321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44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1363" y="509321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2855157"/>
              </p:ext>
            </p:extLst>
          </p:nvPr>
        </p:nvGraphicFramePr>
        <p:xfrm>
          <a:off x="4481513" y="509321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45"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81513" y="509321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0"/>
            <a:ext cx="1190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Blind test B</a:t>
            </a:r>
            <a:endParaRPr lang="ko-KR" altLang="en-US" sz="1400" b="1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181215"/>
              </p:ext>
            </p:extLst>
          </p:nvPr>
        </p:nvGraphicFramePr>
        <p:xfrm>
          <a:off x="216070" y="3690305"/>
          <a:ext cx="8745048" cy="258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83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0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02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1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07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07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07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9077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9077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9077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73992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/>
                        <a:t>No.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Actual conc. (</a:t>
                      </a:r>
                      <a:r>
                        <a:rPr lang="en-US" altLang="ko-KR" sz="1100" b="1" dirty="0" err="1">
                          <a:solidFill>
                            <a:schemeClr val="tx1"/>
                          </a:solidFill>
                        </a:rPr>
                        <a:t>wt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%)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Cal. conc. (</a:t>
                      </a:r>
                      <a:r>
                        <a:rPr lang="en-US" altLang="ko-KR" sz="1100" b="1" dirty="0" err="1">
                          <a:solidFill>
                            <a:schemeClr val="tx1"/>
                          </a:solidFill>
                        </a:rPr>
                        <a:t>wt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%)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Error (%)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Error (%p)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NH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OH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NH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OH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NH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OH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NH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OH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92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/>
                        <a:t>First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/>
                        <a:t>data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/>
                        <a:t>B-1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1.163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5.716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1.136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5.522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2.31%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3.40%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-0.027%p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-0.194%p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7399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/>
                        <a:t>B-2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1.245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5.489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7.03%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3.97%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0.082%p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-0.227%p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99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/>
                        <a:t>B-3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1.222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5.507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5.05%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3.66%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0.059%p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-0.209%p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3992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/>
                        <a:t>Average</a:t>
                      </a:r>
                      <a:br>
                        <a:rPr lang="en-US" altLang="ko-KR" sz="1100" b="0" dirty="0"/>
                      </a:br>
                      <a:r>
                        <a:rPr lang="en-US" altLang="ko-KR" sz="1100" b="0" dirty="0"/>
                        <a:t>all data</a:t>
                      </a:r>
                      <a:endParaRPr lang="ko-KR" altLang="en-US" sz="1100" b="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/>
                        <a:t>B-1</a:t>
                      </a:r>
                      <a:endParaRPr lang="ko-KR" altLang="en-US" sz="1100" b="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1.143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5.478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1.70%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4.17%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-0.020%p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-0.238%p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99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/>
                        <a:t>B-2</a:t>
                      </a:r>
                      <a:endParaRPr lang="ko-KR" altLang="en-US" sz="1100" b="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1.252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5.446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7.65%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4.73%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0.089%p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-0.270%p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399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/>
                        <a:t>B-3</a:t>
                      </a:r>
                      <a:endParaRPr lang="ko-KR" altLang="en-US" sz="1100" b="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1.226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5.480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5.44%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4.13%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0.063%p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-0.236%p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76621" y="6400014"/>
            <a:ext cx="87907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→ </a:t>
            </a:r>
            <a:r>
              <a:rPr lang="en-US" altLang="ko-KR" sz="1400" b="1" dirty="0"/>
              <a:t>Blind B </a:t>
            </a:r>
            <a:r>
              <a:rPr lang="ko-KR" altLang="en-US" sz="1400" b="1" dirty="0"/>
              <a:t>실제농도 대비 </a:t>
            </a:r>
            <a:r>
              <a:rPr lang="en-US" altLang="ko-KR" sz="1400" b="1" dirty="0"/>
              <a:t>NH</a:t>
            </a:r>
            <a:r>
              <a:rPr lang="en-US" altLang="ko-KR" sz="1400" b="1" baseline="-25000" dirty="0"/>
              <a:t>4</a:t>
            </a:r>
            <a:r>
              <a:rPr lang="en-US" altLang="ko-KR" sz="1400" b="1" dirty="0"/>
              <a:t>OH</a:t>
            </a:r>
            <a:r>
              <a:rPr lang="ko-KR" altLang="en-US" sz="1400" b="1" dirty="0"/>
              <a:t>는 </a:t>
            </a:r>
            <a:r>
              <a:rPr lang="en-US" altLang="ko-KR" sz="1400" b="1" dirty="0"/>
              <a:t>2.31~7.03%</a:t>
            </a:r>
            <a:r>
              <a:rPr lang="ko-KR" altLang="en-US" sz="1400" b="1" dirty="0"/>
              <a:t>의 차이</a:t>
            </a:r>
            <a:r>
              <a:rPr lang="en-US" altLang="ko-KR" sz="1400" b="1" dirty="0"/>
              <a:t>, H</a:t>
            </a:r>
            <a:r>
              <a:rPr lang="en-US" altLang="ko-KR" sz="1400" b="1" baseline="-25000" dirty="0"/>
              <a:t>2</a:t>
            </a:r>
            <a:r>
              <a:rPr lang="en-US" altLang="ko-KR" sz="1400" b="1" dirty="0"/>
              <a:t>O</a:t>
            </a:r>
            <a:r>
              <a:rPr lang="en-US" altLang="ko-KR" sz="1400" b="1" baseline="-25000" dirty="0"/>
              <a:t>2</a:t>
            </a:r>
            <a:r>
              <a:rPr lang="ko-KR" altLang="en-US" sz="1400" b="1" dirty="0"/>
              <a:t>는 </a:t>
            </a:r>
            <a:r>
              <a:rPr lang="en-US" altLang="ko-KR" sz="1400" b="1" dirty="0"/>
              <a:t>3.40~3.97% </a:t>
            </a:r>
            <a:r>
              <a:rPr lang="ko-KR" altLang="en-US" sz="1400" b="1" dirty="0"/>
              <a:t>차이를 확인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883474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356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측정 </a:t>
            </a:r>
            <a:r>
              <a:rPr lang="en-US" altLang="ko-KR" sz="1400" b="1" dirty="0"/>
              <a:t>schedule</a:t>
            </a:r>
            <a:endParaRPr lang="ko-KR" altLang="en-US" sz="1400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176427"/>
              </p:ext>
            </p:extLst>
          </p:nvPr>
        </p:nvGraphicFramePr>
        <p:xfrm>
          <a:off x="252000" y="412919"/>
          <a:ext cx="8676000" cy="3178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7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일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월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화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수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목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금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rgbClr val="0000FF"/>
                          </a:solidFill>
                        </a:rPr>
                        <a:t>토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7/19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/>
                        <a:t>7/20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/>
                        <a:t>7/21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/>
                        <a:t>7/22</a:t>
                      </a:r>
                      <a:endParaRPr lang="ko-KR" altLang="en-US" sz="11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/>
                        <a:t>7/23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- H</a:t>
                      </a:r>
                      <a:r>
                        <a:rPr lang="en-US" altLang="ko-KR" sz="1100" baseline="-25000" dirty="0"/>
                        <a:t>2</a:t>
                      </a:r>
                      <a:r>
                        <a:rPr lang="en-US" altLang="ko-KR" sz="1100" dirty="0"/>
                        <a:t>O</a:t>
                      </a:r>
                      <a:r>
                        <a:rPr lang="en-US" altLang="ko-KR" sz="1100" baseline="-25000" dirty="0"/>
                        <a:t>2</a:t>
                      </a:r>
                      <a:r>
                        <a:rPr lang="en-US" altLang="ko-KR" sz="1100" baseline="0" dirty="0"/>
                        <a:t> 5.0 </a:t>
                      </a:r>
                      <a:r>
                        <a:rPr lang="en-US" altLang="ko-KR" sz="1100" baseline="0" dirty="0" err="1"/>
                        <a:t>wt</a:t>
                      </a:r>
                      <a:r>
                        <a:rPr lang="en-US" altLang="ko-KR" sz="1100" baseline="0" dirty="0"/>
                        <a:t>% </a:t>
                      </a:r>
                      <a:br>
                        <a:rPr lang="en-US" altLang="ko-KR" sz="1100" baseline="0" dirty="0"/>
                      </a:br>
                      <a:r>
                        <a:rPr lang="en-US" altLang="ko-KR" sz="1100" baseline="0" dirty="0"/>
                        <a:t>  series</a:t>
                      </a:r>
                      <a:r>
                        <a:rPr lang="ko-KR" altLang="en-US" sz="1100" baseline="0" dirty="0"/>
                        <a:t> 측정 완료</a:t>
                      </a:r>
                      <a:endParaRPr lang="ko-KR" altLang="en-US" sz="11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/>
                        <a:t>7/24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- H</a:t>
                      </a:r>
                      <a:r>
                        <a:rPr lang="en-US" altLang="ko-KR" sz="1100" baseline="-25000" dirty="0"/>
                        <a:t>2</a:t>
                      </a:r>
                      <a:r>
                        <a:rPr lang="en-US" altLang="ko-KR" sz="1100" dirty="0"/>
                        <a:t>O</a:t>
                      </a:r>
                      <a:r>
                        <a:rPr lang="en-US" altLang="ko-KR" sz="1100" baseline="-25000" dirty="0"/>
                        <a:t>2</a:t>
                      </a:r>
                      <a:r>
                        <a:rPr lang="en-US" altLang="ko-KR" sz="1100" baseline="0" dirty="0"/>
                        <a:t> 5.25 </a:t>
                      </a:r>
                      <a:r>
                        <a:rPr lang="en-US" altLang="ko-KR" sz="1100" baseline="0" dirty="0" err="1"/>
                        <a:t>wt</a:t>
                      </a:r>
                      <a:r>
                        <a:rPr lang="en-US" altLang="ko-KR" sz="1100" baseline="0" dirty="0"/>
                        <a:t>% </a:t>
                      </a:r>
                      <a:br>
                        <a:rPr lang="en-US" altLang="ko-KR" sz="1100" baseline="0" dirty="0"/>
                      </a:br>
                      <a:r>
                        <a:rPr lang="en-US" altLang="ko-KR" sz="1100" baseline="0" dirty="0"/>
                        <a:t>  series</a:t>
                      </a:r>
                      <a:r>
                        <a:rPr lang="ko-KR" altLang="en-US" sz="1100" baseline="0" dirty="0"/>
                        <a:t> 측정</a:t>
                      </a:r>
                      <a:endParaRPr lang="ko-KR" altLang="en-US" sz="11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7/25</a:t>
                      </a:r>
                      <a:endParaRPr lang="ko-KR" altLang="en-US" sz="1100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7/26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/>
                        <a:t>7/27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- H</a:t>
                      </a:r>
                      <a:r>
                        <a:rPr lang="en-US" altLang="ko-KR" sz="1100" baseline="-25000" dirty="0"/>
                        <a:t>2</a:t>
                      </a:r>
                      <a:r>
                        <a:rPr lang="en-US" altLang="ko-KR" sz="1100" dirty="0"/>
                        <a:t>O</a:t>
                      </a:r>
                      <a:r>
                        <a:rPr lang="en-US" altLang="ko-KR" sz="1100" baseline="-25000" dirty="0"/>
                        <a:t>2</a:t>
                      </a:r>
                      <a:r>
                        <a:rPr lang="en-US" altLang="ko-KR" sz="1100" baseline="0" dirty="0"/>
                        <a:t> 5.5 </a:t>
                      </a:r>
                      <a:r>
                        <a:rPr lang="en-US" altLang="ko-KR" sz="1100" baseline="0" dirty="0" err="1"/>
                        <a:t>wt</a:t>
                      </a:r>
                      <a:r>
                        <a:rPr lang="en-US" altLang="ko-KR" sz="1100" baseline="0" dirty="0"/>
                        <a:t>% </a:t>
                      </a:r>
                      <a:br>
                        <a:rPr lang="en-US" altLang="ko-KR" sz="1100" baseline="0" dirty="0"/>
                      </a:br>
                      <a:r>
                        <a:rPr lang="en-US" altLang="ko-KR" sz="1100" baseline="0" dirty="0"/>
                        <a:t>  series</a:t>
                      </a:r>
                      <a:r>
                        <a:rPr lang="ko-KR" altLang="en-US" sz="1100" baseline="0" dirty="0"/>
                        <a:t> 측정</a:t>
                      </a:r>
                      <a:endParaRPr lang="ko-KR" altLang="en-US" sz="11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/>
                        <a:t>7/28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- H</a:t>
                      </a:r>
                      <a:r>
                        <a:rPr lang="en-US" altLang="ko-KR" sz="1100" baseline="-25000" dirty="0"/>
                        <a:t>2</a:t>
                      </a:r>
                      <a:r>
                        <a:rPr lang="en-US" altLang="ko-KR" sz="1100" dirty="0"/>
                        <a:t>O</a:t>
                      </a:r>
                      <a:r>
                        <a:rPr lang="en-US" altLang="ko-KR" sz="1100" baseline="-25000" dirty="0"/>
                        <a:t>2</a:t>
                      </a:r>
                      <a:r>
                        <a:rPr lang="en-US" altLang="ko-KR" sz="1100" baseline="0" dirty="0"/>
                        <a:t> 5.75 </a:t>
                      </a:r>
                      <a:r>
                        <a:rPr lang="en-US" altLang="ko-KR" sz="1100" baseline="0" dirty="0" err="1"/>
                        <a:t>wt</a:t>
                      </a:r>
                      <a:r>
                        <a:rPr lang="en-US" altLang="ko-KR" sz="1100" baseline="0" dirty="0"/>
                        <a:t>% </a:t>
                      </a:r>
                      <a:br>
                        <a:rPr lang="en-US" altLang="ko-KR" sz="1100" baseline="0" dirty="0"/>
                      </a:br>
                      <a:r>
                        <a:rPr lang="en-US" altLang="ko-KR" sz="1100" baseline="0" dirty="0"/>
                        <a:t>  series</a:t>
                      </a:r>
                      <a:r>
                        <a:rPr lang="ko-KR" altLang="en-US" sz="1100" baseline="0" dirty="0"/>
                        <a:t> 측정</a:t>
                      </a:r>
                      <a:endParaRPr lang="ko-KR" altLang="en-US" sz="11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/>
                        <a:t>7/29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- H</a:t>
                      </a:r>
                      <a:r>
                        <a:rPr lang="en-US" altLang="ko-KR" sz="1100" baseline="-25000" dirty="0"/>
                        <a:t>2</a:t>
                      </a:r>
                      <a:r>
                        <a:rPr lang="en-US" altLang="ko-KR" sz="1100" dirty="0"/>
                        <a:t>O</a:t>
                      </a:r>
                      <a:r>
                        <a:rPr lang="en-US" altLang="ko-KR" sz="1100" baseline="-25000" dirty="0"/>
                        <a:t>2</a:t>
                      </a:r>
                      <a:r>
                        <a:rPr lang="en-US" altLang="ko-KR" sz="1100" baseline="0" dirty="0"/>
                        <a:t> 6.0 </a:t>
                      </a:r>
                      <a:r>
                        <a:rPr lang="en-US" altLang="ko-KR" sz="1100" baseline="0" dirty="0" err="1"/>
                        <a:t>wt</a:t>
                      </a:r>
                      <a:r>
                        <a:rPr lang="en-US" altLang="ko-KR" sz="1100" baseline="0" dirty="0"/>
                        <a:t>% </a:t>
                      </a:r>
                      <a:br>
                        <a:rPr lang="en-US" altLang="ko-KR" sz="1100" baseline="0" dirty="0"/>
                      </a:br>
                      <a:r>
                        <a:rPr lang="en-US" altLang="ko-KR" sz="1100" baseline="0" dirty="0"/>
                        <a:t>  series</a:t>
                      </a:r>
                      <a:r>
                        <a:rPr lang="ko-KR" altLang="en-US" sz="1100" baseline="0" dirty="0"/>
                        <a:t> 측정</a:t>
                      </a:r>
                      <a:endParaRPr lang="ko-KR" altLang="en-US" sz="1100" dirty="0"/>
                    </a:p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endParaRPr lang="ko-KR" altLang="en-US" sz="11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/>
                        <a:t>7/30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  <a:buFontTx/>
                        <a:buNone/>
                      </a:pPr>
                      <a:r>
                        <a:rPr lang="en-US" altLang="ko-KR" sz="1100" baseline="0" dirty="0"/>
                        <a:t>- Surface fitting </a:t>
                      </a:r>
                      <a:br>
                        <a:rPr lang="en-US" altLang="ko-KR" sz="1100" baseline="0" dirty="0"/>
                      </a:br>
                      <a:r>
                        <a:rPr lang="en-US" altLang="ko-KR" sz="1100" baseline="0" dirty="0"/>
                        <a:t>  </a:t>
                      </a:r>
                      <a:r>
                        <a:rPr lang="ko-KR" altLang="en-US" sz="1100" baseline="0" dirty="0"/>
                        <a:t>검증</a:t>
                      </a:r>
                      <a:endParaRPr lang="en-US" altLang="ko-KR" sz="1100" baseline="0" dirty="0"/>
                    </a:p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  <a:buFontTx/>
                        <a:buNone/>
                      </a:pP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 err="1"/>
                        <a:t>재측정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 err="1"/>
                        <a:t>필요시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/>
                        <a:t>7/31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  <a:buFontTx/>
                        <a:buNone/>
                      </a:pPr>
                      <a:r>
                        <a:rPr lang="en-US" altLang="ko-KR" sz="1100" baseline="0" dirty="0"/>
                        <a:t>- Surface fitting </a:t>
                      </a:r>
                      <a:br>
                        <a:rPr lang="en-US" altLang="ko-KR" sz="1100" baseline="0" dirty="0"/>
                      </a:br>
                      <a:r>
                        <a:rPr lang="en-US" altLang="ko-KR" sz="1100" baseline="0" dirty="0"/>
                        <a:t>  </a:t>
                      </a:r>
                      <a:r>
                        <a:rPr lang="ko-KR" altLang="en-US" sz="1100" baseline="0" dirty="0"/>
                        <a:t>검증</a:t>
                      </a:r>
                      <a:endParaRPr lang="en-US" altLang="ko-KR" sz="1100" baseline="0" dirty="0"/>
                    </a:p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  <a:buFontTx/>
                        <a:buNone/>
                      </a:pP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 err="1"/>
                        <a:t>재측정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 err="1"/>
                        <a:t>필요시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>
                          <a:solidFill>
                            <a:srgbClr val="0000FF"/>
                          </a:solidFill>
                        </a:rPr>
                        <a:t>8/1</a:t>
                      </a:r>
                      <a:endParaRPr lang="ko-KR" altLang="en-US" sz="11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8/2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b="0" dirty="0"/>
                        <a:t>8/3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  <a:buFontTx/>
                        <a:buNone/>
                      </a:pPr>
                      <a:r>
                        <a:rPr lang="en-US" altLang="ko-KR" sz="1100" b="0" baseline="0" dirty="0"/>
                        <a:t>- Blind test 5</a:t>
                      </a:r>
                      <a:r>
                        <a:rPr lang="ko-KR" altLang="en-US" sz="1100" b="0" baseline="0" dirty="0"/>
                        <a:t>종</a:t>
                      </a:r>
                      <a:br>
                        <a:rPr lang="en-US" altLang="ko-KR" sz="1100" b="0" baseline="0" dirty="0"/>
                      </a:br>
                      <a:r>
                        <a:rPr lang="en-US" altLang="ko-KR" sz="1100" b="0" baseline="0" dirty="0"/>
                        <a:t>  1</a:t>
                      </a:r>
                      <a:r>
                        <a:rPr lang="ko-KR" altLang="en-US" sz="1100" b="0" baseline="0" dirty="0" err="1"/>
                        <a:t>회차</a:t>
                      </a:r>
                      <a:endParaRPr lang="en-US" altLang="ko-KR" sz="1100" b="0" baseline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b="0" dirty="0"/>
                        <a:t>8/4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  <a:buFontTx/>
                        <a:buNone/>
                      </a:pPr>
                      <a:r>
                        <a:rPr lang="en-US" altLang="ko-KR" sz="1100" b="0" baseline="0" dirty="0"/>
                        <a:t>- Blind test 5</a:t>
                      </a:r>
                      <a:r>
                        <a:rPr lang="ko-KR" altLang="en-US" sz="1100" b="0" baseline="0" dirty="0"/>
                        <a:t>종</a:t>
                      </a:r>
                      <a:br>
                        <a:rPr lang="en-US" altLang="ko-KR" sz="1100" b="0" baseline="0" dirty="0"/>
                      </a:br>
                      <a:r>
                        <a:rPr lang="en-US" altLang="ko-KR" sz="1100" b="0" baseline="0" dirty="0"/>
                        <a:t>  2</a:t>
                      </a:r>
                      <a:r>
                        <a:rPr lang="ko-KR" altLang="en-US" sz="1100" b="0" baseline="0" dirty="0" err="1"/>
                        <a:t>회차</a:t>
                      </a:r>
                      <a:endParaRPr lang="en-US" altLang="ko-KR" sz="1100" b="0" baseline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b="0" dirty="0"/>
                        <a:t>8/5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  <a:buFontTx/>
                        <a:buNone/>
                      </a:pPr>
                      <a:r>
                        <a:rPr lang="en-US" altLang="ko-KR" sz="1100" b="0" baseline="0" dirty="0"/>
                        <a:t>- Blind test 5</a:t>
                      </a:r>
                      <a:r>
                        <a:rPr lang="ko-KR" altLang="en-US" sz="1100" b="0" baseline="0" dirty="0"/>
                        <a:t>종</a:t>
                      </a:r>
                      <a:br>
                        <a:rPr lang="en-US" altLang="ko-KR" sz="1100" b="0" baseline="0" dirty="0"/>
                      </a:br>
                      <a:r>
                        <a:rPr lang="en-US" altLang="ko-KR" sz="1100" b="0" baseline="0" dirty="0"/>
                        <a:t>  3</a:t>
                      </a:r>
                      <a:r>
                        <a:rPr lang="ko-KR" altLang="en-US" sz="1100" b="0" baseline="0" dirty="0" err="1"/>
                        <a:t>회차</a:t>
                      </a:r>
                      <a:endParaRPr lang="en-US" altLang="ko-KR" sz="1100" b="0" baseline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/>
                        <a:t>8/6</a:t>
                      </a:r>
                      <a:endParaRPr lang="ko-KR" altLang="en-US" sz="11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/>
                        <a:t>8/7</a:t>
                      </a:r>
                      <a:endParaRPr lang="en-US" altLang="ko-KR" sz="1100" baseline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>
                          <a:solidFill>
                            <a:srgbClr val="0000FF"/>
                          </a:solidFill>
                        </a:rPr>
                        <a:t>8/8</a:t>
                      </a:r>
                      <a:endParaRPr lang="ko-KR" altLang="en-US" sz="11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249783" y="3833052"/>
            <a:ext cx="4076757" cy="23544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/>
              <a:t>※ Target </a:t>
            </a:r>
            <a:r>
              <a:rPr lang="ko-KR" altLang="en-US" sz="1400" b="1" dirty="0"/>
              <a:t>농도 </a:t>
            </a:r>
            <a:r>
              <a:rPr lang="en-US" altLang="ko-KR" sz="1400" b="1" dirty="0"/>
              <a:t>(surface fitting)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 - NH</a:t>
            </a:r>
            <a:r>
              <a:rPr lang="en-US" altLang="ko-KR" sz="1400" b="1" baseline="-25000" dirty="0"/>
              <a:t>4</a:t>
            </a:r>
            <a:r>
              <a:rPr lang="en-US" altLang="ko-KR" sz="1400" b="1" dirty="0"/>
              <a:t>OH: 1.03 ± 0.2 </a:t>
            </a:r>
            <a:r>
              <a:rPr lang="en-US" altLang="ko-KR" sz="1400" b="1" dirty="0" err="1"/>
              <a:t>wt</a:t>
            </a:r>
            <a:r>
              <a:rPr lang="en-US" altLang="ko-KR" sz="1400" b="1" dirty="0"/>
              <a:t>% (0.83 ~ 1.23 </a:t>
            </a:r>
            <a:r>
              <a:rPr lang="en-US" altLang="ko-KR" sz="1400" b="1" dirty="0" err="1"/>
              <a:t>wt</a:t>
            </a:r>
            <a:r>
              <a:rPr lang="en-US" altLang="ko-KR" sz="1400" b="1" dirty="0"/>
              <a:t>%)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 - H</a:t>
            </a:r>
            <a:r>
              <a:rPr lang="en-US" altLang="ko-KR" sz="1400" b="1" baseline="-25000" dirty="0"/>
              <a:t>2</a:t>
            </a:r>
            <a:r>
              <a:rPr lang="en-US" altLang="ko-KR" sz="1400" b="1" dirty="0"/>
              <a:t>O</a:t>
            </a:r>
            <a:r>
              <a:rPr lang="en-US" altLang="ko-KR" sz="1400" b="1" baseline="-25000" dirty="0"/>
              <a:t>2</a:t>
            </a:r>
            <a:r>
              <a:rPr lang="en-US" altLang="ko-KR" sz="1400" b="1" dirty="0"/>
              <a:t>: 5.43 ± 0.3 </a:t>
            </a:r>
            <a:r>
              <a:rPr lang="en-US" altLang="ko-KR" sz="1400" b="1" dirty="0" err="1"/>
              <a:t>wt</a:t>
            </a:r>
            <a:r>
              <a:rPr lang="en-US" altLang="ko-KR" sz="1400" b="1" dirty="0"/>
              <a:t>% (5.13 ~ 5.73 </a:t>
            </a:r>
            <a:r>
              <a:rPr lang="en-US" altLang="ko-KR" sz="1400" b="1" dirty="0" err="1"/>
              <a:t>wt</a:t>
            </a:r>
            <a:r>
              <a:rPr lang="en-US" altLang="ko-KR" sz="1400" b="1" dirty="0"/>
              <a:t>%)</a:t>
            </a:r>
          </a:p>
          <a:p>
            <a:pPr>
              <a:lnSpc>
                <a:spcPct val="150000"/>
              </a:lnSpc>
            </a:pP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※ </a:t>
            </a:r>
            <a:r>
              <a:rPr lang="ko-KR" altLang="en-US" sz="1400" b="1" dirty="0"/>
              <a:t>측정 농도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 - NH</a:t>
            </a:r>
            <a:r>
              <a:rPr lang="en-US" altLang="ko-KR" sz="1400" b="1" baseline="-25000" dirty="0"/>
              <a:t>4</a:t>
            </a:r>
            <a:r>
              <a:rPr lang="en-US" altLang="ko-KR" sz="1400" b="1" dirty="0"/>
              <a:t>OH: 0.7 ~ 1.3 </a:t>
            </a:r>
            <a:r>
              <a:rPr lang="en-US" altLang="ko-KR" sz="1400" b="1" dirty="0" err="1"/>
              <a:t>wt</a:t>
            </a:r>
            <a:r>
              <a:rPr lang="en-US" altLang="ko-KR" sz="1400" b="1" dirty="0"/>
              <a:t>%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 - H</a:t>
            </a:r>
            <a:r>
              <a:rPr lang="en-US" altLang="ko-KR" sz="1400" b="1" baseline="-25000" dirty="0"/>
              <a:t>2</a:t>
            </a:r>
            <a:r>
              <a:rPr lang="en-US" altLang="ko-KR" sz="1400" b="1" dirty="0"/>
              <a:t>O</a:t>
            </a:r>
            <a:r>
              <a:rPr lang="en-US" altLang="ko-KR" sz="1400" b="1" baseline="-25000" dirty="0"/>
              <a:t>2</a:t>
            </a:r>
            <a:r>
              <a:rPr lang="en-US" altLang="ko-KR" sz="1400" b="1" dirty="0"/>
              <a:t>: 5.0 ~ 6.0 </a:t>
            </a:r>
            <a:r>
              <a:rPr lang="en-US" altLang="ko-KR" sz="1400" b="1" dirty="0" err="1"/>
              <a:t>wt</a:t>
            </a:r>
            <a:r>
              <a:rPr lang="en-US" altLang="ko-KR" sz="1400" b="1" dirty="0"/>
              <a:t>%</a:t>
            </a:r>
          </a:p>
        </p:txBody>
      </p:sp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3794124"/>
              </p:ext>
            </p:extLst>
          </p:nvPr>
        </p:nvGraphicFramePr>
        <p:xfrm>
          <a:off x="328658" y="3735705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33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8658" y="3735705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5921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0605247"/>
              </p:ext>
            </p:extLst>
          </p:nvPr>
        </p:nvGraphicFramePr>
        <p:xfrm>
          <a:off x="4481513" y="509321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68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81513" y="509321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4630839"/>
              </p:ext>
            </p:extLst>
          </p:nvPr>
        </p:nvGraphicFramePr>
        <p:xfrm>
          <a:off x="741363" y="509321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69"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1363" y="509321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0"/>
            <a:ext cx="1190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Blind test C</a:t>
            </a:r>
            <a:endParaRPr lang="ko-KR" altLang="en-US" sz="1400" b="1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602811"/>
              </p:ext>
            </p:extLst>
          </p:nvPr>
        </p:nvGraphicFramePr>
        <p:xfrm>
          <a:off x="216070" y="3690305"/>
          <a:ext cx="8745048" cy="2328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83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0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02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1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07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07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07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9077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9077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9077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73992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/>
                        <a:t>No.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Actual conc. (</a:t>
                      </a:r>
                      <a:r>
                        <a:rPr lang="en-US" altLang="ko-KR" sz="1100" b="1" dirty="0" err="1">
                          <a:solidFill>
                            <a:schemeClr val="tx1"/>
                          </a:solidFill>
                        </a:rPr>
                        <a:t>wt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%)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Cal. conc. (</a:t>
                      </a:r>
                      <a:r>
                        <a:rPr lang="en-US" altLang="ko-KR" sz="1100" b="1" dirty="0" err="1">
                          <a:solidFill>
                            <a:schemeClr val="tx1"/>
                          </a:solidFill>
                        </a:rPr>
                        <a:t>wt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%)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Error (%)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Error (%p)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NH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OH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NH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OH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NH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OH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NH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OH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92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/>
                        <a:t>First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/>
                        <a:t>data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/>
                        <a:t>C-1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0.998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5.233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1.041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5.084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4.26%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2.84%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0.043%p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-0.149%p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7399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/>
                        <a:t>C-2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1.040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4.963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4.16%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5.15%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0.042%p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-0.270%p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99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/>
                        <a:t>C-3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1.029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5.116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3.07%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2.24%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0.031%p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-0.117%p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3992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/>
                        <a:t>Average</a:t>
                      </a:r>
                      <a:br>
                        <a:rPr lang="en-US" altLang="ko-KR" sz="1100" b="0" dirty="0"/>
                      </a:br>
                      <a:r>
                        <a:rPr lang="en-US" altLang="ko-KR" sz="1100" b="0" dirty="0"/>
                        <a:t>all data</a:t>
                      </a:r>
                      <a:endParaRPr lang="ko-KR" altLang="en-US" sz="1100" b="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/>
                        <a:t>C-1</a:t>
                      </a:r>
                      <a:endParaRPr lang="ko-KR" altLang="en-US" sz="1100" b="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1.046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5.050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4.82%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3.49%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0.048%p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-0.183%p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99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/>
                        <a:t>C-2</a:t>
                      </a:r>
                      <a:endParaRPr lang="ko-KR" altLang="en-US" sz="1100" b="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1.046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4.924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4.82%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5.91%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0.048%p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-0.309%p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399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/>
                        <a:t>C-3</a:t>
                      </a:r>
                      <a:endParaRPr lang="ko-KR" altLang="en-US" sz="1100" b="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1.033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5.091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3.46%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2.70%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0.035%p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-0.142%p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76621" y="6400014"/>
            <a:ext cx="87907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→ </a:t>
            </a:r>
            <a:r>
              <a:rPr lang="en-US" altLang="ko-KR" sz="1400" b="1" dirty="0"/>
              <a:t>Blind C </a:t>
            </a:r>
            <a:r>
              <a:rPr lang="ko-KR" altLang="en-US" sz="1400" b="1" dirty="0"/>
              <a:t>실제농도 대비 </a:t>
            </a:r>
            <a:r>
              <a:rPr lang="en-US" altLang="ko-KR" sz="1400" b="1" dirty="0"/>
              <a:t>NH</a:t>
            </a:r>
            <a:r>
              <a:rPr lang="en-US" altLang="ko-KR" sz="1400" b="1" baseline="-25000" dirty="0"/>
              <a:t>4</a:t>
            </a:r>
            <a:r>
              <a:rPr lang="en-US" altLang="ko-KR" sz="1400" b="1" dirty="0"/>
              <a:t>OH</a:t>
            </a:r>
            <a:r>
              <a:rPr lang="ko-KR" altLang="en-US" sz="1400" b="1" dirty="0"/>
              <a:t>는 </a:t>
            </a:r>
            <a:r>
              <a:rPr lang="en-US" altLang="ko-KR" sz="1400" b="1" dirty="0"/>
              <a:t>3.07~4.26%</a:t>
            </a:r>
            <a:r>
              <a:rPr lang="ko-KR" altLang="en-US" sz="1400" b="1" dirty="0"/>
              <a:t>의 차이</a:t>
            </a:r>
            <a:r>
              <a:rPr lang="en-US" altLang="ko-KR" sz="1400" b="1" dirty="0"/>
              <a:t>, H</a:t>
            </a:r>
            <a:r>
              <a:rPr lang="en-US" altLang="ko-KR" sz="1400" b="1" baseline="-25000" dirty="0"/>
              <a:t>2</a:t>
            </a:r>
            <a:r>
              <a:rPr lang="en-US" altLang="ko-KR" sz="1400" b="1" dirty="0"/>
              <a:t>O</a:t>
            </a:r>
            <a:r>
              <a:rPr lang="en-US" altLang="ko-KR" sz="1400" b="1" baseline="-25000" dirty="0"/>
              <a:t>2</a:t>
            </a:r>
            <a:r>
              <a:rPr lang="ko-KR" altLang="en-US" sz="1400" b="1" dirty="0"/>
              <a:t>는 </a:t>
            </a:r>
            <a:r>
              <a:rPr lang="en-US" altLang="ko-KR" sz="1400" b="1" dirty="0"/>
              <a:t>2.84~5.15% </a:t>
            </a:r>
            <a:r>
              <a:rPr lang="ko-KR" altLang="en-US" sz="1400" b="1" dirty="0"/>
              <a:t>차이를 확인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883474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0589042"/>
              </p:ext>
            </p:extLst>
          </p:nvPr>
        </p:nvGraphicFramePr>
        <p:xfrm>
          <a:off x="4481513" y="509321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92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81513" y="509321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9134042"/>
              </p:ext>
            </p:extLst>
          </p:nvPr>
        </p:nvGraphicFramePr>
        <p:xfrm>
          <a:off x="741363" y="509321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93"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1363" y="509321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0"/>
            <a:ext cx="1190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Blind test D</a:t>
            </a:r>
            <a:endParaRPr lang="ko-KR" altLang="en-US" sz="1400" b="1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973189"/>
              </p:ext>
            </p:extLst>
          </p:nvPr>
        </p:nvGraphicFramePr>
        <p:xfrm>
          <a:off x="216070" y="3690305"/>
          <a:ext cx="8745048" cy="2328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83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0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02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1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07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07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07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9077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9077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9077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73992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/>
                        <a:t>No.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Actual conc. (</a:t>
                      </a:r>
                      <a:r>
                        <a:rPr lang="en-US" altLang="ko-KR" sz="1100" b="1" dirty="0" err="1">
                          <a:solidFill>
                            <a:schemeClr val="tx1"/>
                          </a:solidFill>
                        </a:rPr>
                        <a:t>wt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%)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Cal. conc. (</a:t>
                      </a:r>
                      <a:r>
                        <a:rPr lang="en-US" altLang="ko-KR" sz="1100" b="1" dirty="0" err="1">
                          <a:solidFill>
                            <a:schemeClr val="tx1"/>
                          </a:solidFill>
                        </a:rPr>
                        <a:t>wt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%)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Error (%)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Error (%p)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NH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OH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NH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OH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NH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OH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NH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OH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92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/>
                        <a:t>First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/>
                        <a:t>data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/>
                        <a:t>D-1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1.030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5.430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1.071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5.185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4.02%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4.52%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0.041%p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-0.245%p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7399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/>
                        <a:t>D-2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1.071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5.213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4.01%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3.99%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0.041%p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-0.217%p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99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/>
                        <a:t>D-3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1.034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5.247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0.43%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3.37%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0.004%p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-0.183%p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3992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/>
                        <a:t>Average</a:t>
                      </a:r>
                      <a:br>
                        <a:rPr lang="en-US" altLang="ko-KR" sz="1100" b="0" dirty="0"/>
                      </a:br>
                      <a:r>
                        <a:rPr lang="en-US" altLang="ko-KR" sz="1100" b="0" dirty="0"/>
                        <a:t>all data</a:t>
                      </a:r>
                      <a:endParaRPr lang="ko-KR" altLang="en-US" sz="1100" b="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/>
                        <a:t>D-1</a:t>
                      </a:r>
                      <a:endParaRPr lang="ko-KR" altLang="en-US" sz="1100" b="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1.079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5.138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4.75%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5.37%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0.049%p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-0.292%p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99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/>
                        <a:t>D-2</a:t>
                      </a:r>
                      <a:endParaRPr lang="ko-KR" altLang="en-US" sz="1100" b="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1.077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5.180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4.53%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4.60%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0.047%p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-0.250%p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399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/>
                        <a:t>D-3</a:t>
                      </a:r>
                      <a:endParaRPr lang="ko-KR" altLang="en-US" sz="1100" b="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1.039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5.218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0.87%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3.90%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0.009%p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-0.212%p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76621" y="6400014"/>
            <a:ext cx="87907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→ </a:t>
            </a:r>
            <a:r>
              <a:rPr lang="en-US" altLang="ko-KR" sz="1400" b="1" dirty="0"/>
              <a:t>Blind D </a:t>
            </a:r>
            <a:r>
              <a:rPr lang="ko-KR" altLang="en-US" sz="1400" b="1" dirty="0"/>
              <a:t>실제농도 대비 </a:t>
            </a:r>
            <a:r>
              <a:rPr lang="en-US" altLang="ko-KR" sz="1400" b="1" dirty="0"/>
              <a:t>NH</a:t>
            </a:r>
            <a:r>
              <a:rPr lang="en-US" altLang="ko-KR" sz="1400" b="1" baseline="-25000" dirty="0"/>
              <a:t>4</a:t>
            </a:r>
            <a:r>
              <a:rPr lang="en-US" altLang="ko-KR" sz="1400" b="1" dirty="0"/>
              <a:t>OH</a:t>
            </a:r>
            <a:r>
              <a:rPr lang="ko-KR" altLang="en-US" sz="1400" b="1" dirty="0"/>
              <a:t>는 </a:t>
            </a:r>
            <a:r>
              <a:rPr lang="en-US" altLang="ko-KR" sz="1400" b="1" dirty="0"/>
              <a:t>0.43~4.02%</a:t>
            </a:r>
            <a:r>
              <a:rPr lang="ko-KR" altLang="en-US" sz="1400" b="1" dirty="0"/>
              <a:t>의 차이</a:t>
            </a:r>
            <a:r>
              <a:rPr lang="en-US" altLang="ko-KR" sz="1400" b="1" dirty="0"/>
              <a:t>, H</a:t>
            </a:r>
            <a:r>
              <a:rPr lang="en-US" altLang="ko-KR" sz="1400" b="1" baseline="-25000" dirty="0"/>
              <a:t>2</a:t>
            </a:r>
            <a:r>
              <a:rPr lang="en-US" altLang="ko-KR" sz="1400" b="1" dirty="0"/>
              <a:t>O</a:t>
            </a:r>
            <a:r>
              <a:rPr lang="en-US" altLang="ko-KR" sz="1400" b="1" baseline="-25000" dirty="0"/>
              <a:t>2</a:t>
            </a:r>
            <a:r>
              <a:rPr lang="ko-KR" altLang="en-US" sz="1400" b="1" dirty="0"/>
              <a:t>는 </a:t>
            </a:r>
            <a:r>
              <a:rPr lang="en-US" altLang="ko-KR" sz="1400" b="1" dirty="0"/>
              <a:t>3.37~4.52% </a:t>
            </a:r>
            <a:r>
              <a:rPr lang="ko-KR" altLang="en-US" sz="1400" b="1" dirty="0"/>
              <a:t>차이를 확인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883474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9849145"/>
              </p:ext>
            </p:extLst>
          </p:nvPr>
        </p:nvGraphicFramePr>
        <p:xfrm>
          <a:off x="4481513" y="509321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16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81513" y="509321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4577927"/>
              </p:ext>
            </p:extLst>
          </p:nvPr>
        </p:nvGraphicFramePr>
        <p:xfrm>
          <a:off x="741363" y="509321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17"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1363" y="509321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0"/>
            <a:ext cx="1190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Blind test E</a:t>
            </a:r>
            <a:endParaRPr lang="ko-KR" altLang="en-US" sz="1400" b="1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121274"/>
              </p:ext>
            </p:extLst>
          </p:nvPr>
        </p:nvGraphicFramePr>
        <p:xfrm>
          <a:off x="216070" y="3690305"/>
          <a:ext cx="8745048" cy="2328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83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0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02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1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07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07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07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9077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9077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9077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73992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/>
                        <a:t>No.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Actual conc. (</a:t>
                      </a:r>
                      <a:r>
                        <a:rPr lang="en-US" altLang="ko-KR" sz="1100" b="1" dirty="0" err="1">
                          <a:solidFill>
                            <a:schemeClr val="tx1"/>
                          </a:solidFill>
                        </a:rPr>
                        <a:t>wt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%)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Cal. conc. (</a:t>
                      </a:r>
                      <a:r>
                        <a:rPr lang="en-US" altLang="ko-KR" sz="1100" b="1" dirty="0" err="1">
                          <a:solidFill>
                            <a:schemeClr val="tx1"/>
                          </a:solidFill>
                        </a:rPr>
                        <a:t>wt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%)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Error (%)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Error (%p)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NH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OH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NH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OH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NH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OH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NH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OH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92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/>
                        <a:t>First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/>
                        <a:t>data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/>
                        <a:t>E-1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1.218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5.132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1.235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4.725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1.41%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7.92%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0.017%p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-0.407%p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7399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/>
                        <a:t>E-2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1.204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5.059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1.17%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1.43%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-0.014%p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-0.073%p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99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/>
                        <a:t>E-3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1.160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4.919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4.74%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4.16%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-0.058%p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-0.213%p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3992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/>
                        <a:t>Average</a:t>
                      </a:r>
                      <a:br>
                        <a:rPr lang="en-US" altLang="ko-KR" sz="1100" b="0" dirty="0"/>
                      </a:br>
                      <a:r>
                        <a:rPr lang="en-US" altLang="ko-KR" sz="1100" b="0" dirty="0"/>
                        <a:t>all data</a:t>
                      </a:r>
                      <a:endParaRPr lang="ko-KR" altLang="en-US" sz="1100" b="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/>
                        <a:t>E-1</a:t>
                      </a:r>
                      <a:endParaRPr lang="ko-KR" altLang="en-US" sz="1100" b="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1.243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4.680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2.08%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8.81%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0.025%p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-0.452%p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99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/>
                        <a:t>E-2</a:t>
                      </a:r>
                      <a:endParaRPr lang="ko-KR" altLang="en-US" sz="1100" b="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1.211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5.015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0.56%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2.27%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-0.007%p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-0.117%p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399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/>
                        <a:t>E-3</a:t>
                      </a:r>
                      <a:endParaRPr lang="ko-KR" altLang="en-US" sz="1100" b="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1.167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4.879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4.18%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4.93%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-0.051%p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-0.253%p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76621" y="6400014"/>
            <a:ext cx="87907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→ </a:t>
            </a:r>
            <a:r>
              <a:rPr lang="en-US" altLang="ko-KR" sz="1400" b="1" dirty="0"/>
              <a:t>Blind E </a:t>
            </a:r>
            <a:r>
              <a:rPr lang="ko-KR" altLang="en-US" sz="1400" b="1" dirty="0"/>
              <a:t>실제농도 대비 </a:t>
            </a:r>
            <a:r>
              <a:rPr lang="en-US" altLang="ko-KR" sz="1400" b="1" dirty="0"/>
              <a:t>NH</a:t>
            </a:r>
            <a:r>
              <a:rPr lang="en-US" altLang="ko-KR" sz="1400" b="1" baseline="-25000" dirty="0"/>
              <a:t>4</a:t>
            </a:r>
            <a:r>
              <a:rPr lang="en-US" altLang="ko-KR" sz="1400" b="1" dirty="0"/>
              <a:t>OH</a:t>
            </a:r>
            <a:r>
              <a:rPr lang="ko-KR" altLang="en-US" sz="1400" b="1" dirty="0"/>
              <a:t>는 </a:t>
            </a:r>
            <a:r>
              <a:rPr lang="en-US" altLang="ko-KR" sz="1400" b="1" dirty="0"/>
              <a:t>1.17~4.74%</a:t>
            </a:r>
            <a:r>
              <a:rPr lang="ko-KR" altLang="en-US" sz="1400" b="1" dirty="0"/>
              <a:t>의 차이</a:t>
            </a:r>
            <a:r>
              <a:rPr lang="en-US" altLang="ko-KR" sz="1400" b="1" dirty="0"/>
              <a:t>, H</a:t>
            </a:r>
            <a:r>
              <a:rPr lang="en-US" altLang="ko-KR" sz="1400" b="1" baseline="-25000" dirty="0"/>
              <a:t>2</a:t>
            </a:r>
            <a:r>
              <a:rPr lang="en-US" altLang="ko-KR" sz="1400" b="1" dirty="0"/>
              <a:t>O</a:t>
            </a:r>
            <a:r>
              <a:rPr lang="en-US" altLang="ko-KR" sz="1400" b="1" baseline="-25000" dirty="0"/>
              <a:t>2</a:t>
            </a:r>
            <a:r>
              <a:rPr lang="ko-KR" altLang="en-US" sz="1400" b="1" dirty="0"/>
              <a:t>는 </a:t>
            </a:r>
            <a:r>
              <a:rPr lang="en-US" altLang="ko-KR" sz="1400" b="1" dirty="0"/>
              <a:t>1.43~7.92% </a:t>
            </a:r>
            <a:r>
              <a:rPr lang="ko-KR" altLang="en-US" sz="1400" b="1" dirty="0"/>
              <a:t>차이를 확인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883474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905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Blind test: summary</a:t>
            </a:r>
            <a:endParaRPr lang="ko-KR" altLang="en-US" sz="1400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933886"/>
              </p:ext>
            </p:extLst>
          </p:nvPr>
        </p:nvGraphicFramePr>
        <p:xfrm>
          <a:off x="216070" y="477943"/>
          <a:ext cx="8745048" cy="4073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83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0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02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1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07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07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07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9077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9077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9077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3210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Group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No.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Actual conc. (</a:t>
                      </a:r>
                      <a:r>
                        <a:rPr lang="en-US" altLang="ko-KR" sz="1100" b="1" dirty="0" err="1">
                          <a:solidFill>
                            <a:schemeClr val="tx1"/>
                          </a:solidFill>
                        </a:rPr>
                        <a:t>wt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%)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Cal. conc. (</a:t>
                      </a:r>
                      <a:r>
                        <a:rPr lang="en-US" altLang="ko-KR" sz="1100" b="1" dirty="0" err="1">
                          <a:solidFill>
                            <a:schemeClr val="tx1"/>
                          </a:solidFill>
                        </a:rPr>
                        <a:t>wt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%)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Error (%)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Error (%p)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NH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OH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NH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OH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NH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OH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NH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OH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Blind A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A-1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0.890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5.578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0.973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5.460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9.37%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2.11%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0.083%p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-0.118%p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A-2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0.919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5.359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3.28%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3.92%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0.029%p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-0.219%p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A-3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1.018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5.299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14.36%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5.00%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0.128%p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-0.279%p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210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Blind B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B-1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1.163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5.716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1.136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5.522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2.31%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3.40%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-0.027%p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-0.194%p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B-2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1.245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5.489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7.03%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3.97%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0.082%p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-0.227%p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B-3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1.222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5.507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5.05%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3.66%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0.059%p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-0.209%p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210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Blind C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C-1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0.998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5.233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1.041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5.084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4.26%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2.84%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0.043%p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-0.149%p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C-2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1.040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4.963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4.16%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5.15%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0.042%p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-0.270%p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C-3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1.029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5.116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3.07%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2.24%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0.031%p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-0.117%p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210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Blind D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D-1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1.030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5.430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1.071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5.185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4.02%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4.52%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0.041%p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-0.245%p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D-2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1.071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5.213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4.01%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3.99%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0.041%p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-0.217%p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D-3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1.034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5.247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0.43%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3.37%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0.004%p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-0.183%p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3210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Blind E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E-1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1.218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5.132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1.235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4.725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1.41%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7.92%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0.017%p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-0.407%p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E-2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1.204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5.059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1.17%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1.43%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-0.014%p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-0.073%p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E-3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1.160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4.919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4.74%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4.16%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-0.058%p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-0.213%p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76621" y="4942689"/>
            <a:ext cx="879075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→ </a:t>
            </a:r>
            <a:r>
              <a:rPr lang="en-US" altLang="ko-KR" sz="1400" b="1" dirty="0"/>
              <a:t>Surface fitting</a:t>
            </a:r>
            <a:r>
              <a:rPr lang="ko-KR" altLang="en-US" sz="1400" b="1" dirty="0"/>
              <a:t>을 위한 </a:t>
            </a:r>
            <a:r>
              <a:rPr lang="en-US" altLang="ko-KR" sz="1400" b="1" dirty="0"/>
              <a:t>25 point </a:t>
            </a:r>
            <a:r>
              <a:rPr lang="ko-KR" altLang="en-US" sz="1400" b="1" dirty="0"/>
              <a:t>측정에 사용된 </a:t>
            </a:r>
            <a:r>
              <a:rPr lang="en-US" altLang="ko-KR" sz="1400" b="1" dirty="0"/>
              <a:t>SC-1 </a:t>
            </a:r>
            <a:r>
              <a:rPr lang="ko-KR" altLang="en-US" sz="1400" b="1" dirty="0"/>
              <a:t>용액의 농도가 정확하지 않은 점과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 이를 해결하기 </a:t>
            </a:r>
            <a:br>
              <a:rPr lang="en-US" altLang="ko-KR" sz="1400" b="1" dirty="0"/>
            </a:br>
            <a:r>
              <a:rPr lang="en-US" altLang="ko-KR" sz="1400" b="1" dirty="0"/>
              <a:t>   </a:t>
            </a:r>
            <a:r>
              <a:rPr lang="ko-KR" altLang="en-US" sz="1400" b="1" dirty="0"/>
              <a:t>위해 별도의 </a:t>
            </a:r>
            <a:r>
              <a:rPr lang="en-US" altLang="ko-KR" sz="1400" b="1" dirty="0"/>
              <a:t>fitting</a:t>
            </a:r>
            <a:r>
              <a:rPr lang="ko-KR" altLang="en-US" sz="1400" b="1" dirty="0"/>
              <a:t>을 사용한 점을 감안하더라도 </a:t>
            </a:r>
            <a:r>
              <a:rPr lang="en-US" altLang="ko-KR" sz="1400" b="1" dirty="0"/>
              <a:t>UV: exponential fitting, IR: polynomial fitting</a:t>
            </a:r>
            <a:r>
              <a:rPr lang="ko-KR" altLang="en-US" sz="1400" b="1" dirty="0"/>
              <a:t>으로써</a:t>
            </a:r>
            <a:br>
              <a:rPr lang="en-US" altLang="ko-KR" sz="1400" b="1" dirty="0"/>
            </a:br>
            <a:r>
              <a:rPr lang="en-US" altLang="ko-KR" sz="1400" b="1" dirty="0"/>
              <a:t>   NH</a:t>
            </a:r>
            <a:r>
              <a:rPr lang="en-US" altLang="ko-KR" sz="1400" b="1" baseline="-25000" dirty="0"/>
              <a:t>4</a:t>
            </a:r>
            <a:r>
              <a:rPr lang="en-US" altLang="ko-KR" sz="1400" b="1" dirty="0"/>
              <a:t>OH </a:t>
            </a:r>
            <a:r>
              <a:rPr lang="ko-KR" altLang="en-US" sz="1400" b="1" dirty="0"/>
              <a:t>및 </a:t>
            </a:r>
            <a:r>
              <a:rPr lang="en-US" altLang="ko-KR" sz="1400" b="1" dirty="0"/>
              <a:t>H</a:t>
            </a:r>
            <a:r>
              <a:rPr lang="en-US" altLang="ko-KR" sz="1400" b="1" baseline="-25000" dirty="0"/>
              <a:t>2</a:t>
            </a:r>
            <a:r>
              <a:rPr lang="en-US" altLang="ko-KR" sz="1400" b="1" dirty="0"/>
              <a:t>O</a:t>
            </a:r>
            <a:r>
              <a:rPr lang="en-US" altLang="ko-KR" sz="1400" b="1" baseline="-25000" dirty="0"/>
              <a:t>2</a:t>
            </a:r>
            <a:r>
              <a:rPr lang="ko-KR" altLang="en-US" sz="1400" b="1" dirty="0"/>
              <a:t>의 농도를 결정할 수 있을 것으로 판단됨</a:t>
            </a:r>
            <a:r>
              <a:rPr lang="en-US" altLang="ko-KR" sz="1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959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2393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NH</a:t>
            </a:r>
            <a:r>
              <a:rPr lang="en-US" altLang="ko-KR" sz="1400" b="1" baseline="-25000" dirty="0"/>
              <a:t>4</a:t>
            </a:r>
            <a:r>
              <a:rPr lang="en-US" altLang="ko-KR" sz="1400" b="1" dirty="0"/>
              <a:t>OH + H</a:t>
            </a:r>
            <a:r>
              <a:rPr lang="en-US" altLang="ko-KR" sz="1400" b="1" baseline="-25000" dirty="0"/>
              <a:t>2</a:t>
            </a:r>
            <a:r>
              <a:rPr lang="en-US" altLang="ko-KR" sz="1400" b="1" dirty="0"/>
              <a:t>O</a:t>
            </a:r>
            <a:r>
              <a:rPr lang="en-US" altLang="ko-KR" sz="1400" b="1" baseline="-25000" dirty="0"/>
              <a:t>2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농도 </a:t>
            </a:r>
            <a:r>
              <a:rPr lang="en-US" altLang="ko-KR" sz="1400" b="1" dirty="0"/>
              <a:t>table</a:t>
            </a:r>
            <a:endParaRPr lang="ko-KR" altLang="en-US" sz="1400" b="1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391386"/>
              </p:ext>
            </p:extLst>
          </p:nvPr>
        </p:nvGraphicFramePr>
        <p:xfrm>
          <a:off x="216070" y="325543"/>
          <a:ext cx="8711860" cy="6470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40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400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31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15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15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153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253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961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96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3210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Group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No.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V/V</a:t>
                      </a:r>
                      <a:r>
                        <a:rPr lang="en-US" altLang="ko-KR" sz="1100" b="1" baseline="0" dirty="0"/>
                        <a:t> ratio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Concentration (</a:t>
                      </a:r>
                      <a:r>
                        <a:rPr lang="en-US" altLang="ko-KR" sz="1100" b="1" dirty="0" err="1"/>
                        <a:t>wt</a:t>
                      </a:r>
                      <a:r>
                        <a:rPr lang="en-US" altLang="ko-KR" sz="1100" b="1" dirty="0"/>
                        <a:t>%)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NH</a:t>
                      </a:r>
                      <a:r>
                        <a:rPr lang="en-US" altLang="ko-KR" sz="1100" b="1" baseline="-25000" dirty="0"/>
                        <a:t>4</a:t>
                      </a:r>
                      <a:r>
                        <a:rPr lang="en-US" altLang="ko-KR" sz="1100" b="1" dirty="0"/>
                        <a:t>OH (mL)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H</a:t>
                      </a:r>
                      <a:r>
                        <a:rPr lang="en-US" altLang="ko-KR" sz="1100" b="1" baseline="-25000" dirty="0"/>
                        <a:t>2</a:t>
                      </a:r>
                      <a:r>
                        <a:rPr lang="en-US" altLang="ko-KR" sz="1100" b="1" dirty="0"/>
                        <a:t>O</a:t>
                      </a:r>
                      <a:r>
                        <a:rPr lang="en-US" altLang="ko-KR" sz="1100" b="1" baseline="-25000" dirty="0"/>
                        <a:t>2</a:t>
                      </a:r>
                      <a:r>
                        <a:rPr lang="en-US" altLang="ko-KR" sz="1100" b="1" baseline="0" dirty="0"/>
                        <a:t> (mL)</a:t>
                      </a:r>
                      <a:endParaRPr lang="ko-KR" altLang="en-US" sz="1100" b="1" baseline="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DIW (mL)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Total (mL)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NH</a:t>
                      </a:r>
                      <a:r>
                        <a:rPr lang="en-US" altLang="ko-KR" sz="1100" b="1" baseline="-25000" dirty="0"/>
                        <a:t>4</a:t>
                      </a:r>
                      <a:r>
                        <a:rPr lang="en-US" altLang="ko-KR" sz="1100" b="1" dirty="0"/>
                        <a:t>OH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H</a:t>
                      </a:r>
                      <a:r>
                        <a:rPr lang="en-US" altLang="ko-KR" sz="1100" b="1" baseline="-25000" dirty="0"/>
                        <a:t>2</a:t>
                      </a:r>
                      <a:r>
                        <a:rPr lang="en-US" altLang="ko-KR" sz="1100" b="1" dirty="0"/>
                        <a:t>O</a:t>
                      </a:r>
                      <a:r>
                        <a:rPr lang="en-US" altLang="ko-KR" sz="1100" b="1" baseline="-25000" dirty="0"/>
                        <a:t>2</a:t>
                      </a:r>
                      <a:endParaRPr lang="ko-KR" altLang="en-US" sz="1100" b="1" baseline="-250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5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1-1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3.15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15.22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81.64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5"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0.701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4.999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1-2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3.82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15.21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80.98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0.851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4.999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1-3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4.49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15.20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80.32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1.001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4.999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1-4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5.16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15.19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79.66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1.151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4.999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1-5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5.82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15.18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79.00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1.300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5.000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2105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2-1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3.15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16.00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80.86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0.701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5.251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2-2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3.82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15.99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80.20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0.850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5.251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2-3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4.49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15.98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79.54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1.000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5.251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2-4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5.16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15.97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78.88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1.150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5.252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2-5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5.83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15.95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78.22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1.301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5.249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2105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3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3-1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3.15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16.77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80.08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0.700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5.500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3-2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3.82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16.76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79.42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0.850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5.500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3-3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4.49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16.75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78.76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1.000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5.500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3-4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5.16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16.74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78.10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1.149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5.501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3-5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5.83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16.73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77.44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1.300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5.501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2105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4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4-1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3.15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17.55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79.30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0.700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5.751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4-2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3.83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17.54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78.64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0.851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5.751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4-3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4.50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17.53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77.98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1.001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5.751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4-4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5.17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17.51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77.32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1.151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5.749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4-5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5.84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17.50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76.66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1.301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5.749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32105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5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5-1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3.16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18.33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78.52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0.701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6.001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5-2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3.83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18.32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77.86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0.851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6.001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5-3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4.50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18.30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77.20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1.000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5.999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5-4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5.17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18.29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76.54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1.150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6.000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5-5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5.84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18.28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75.88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1.300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6.001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3767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3146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Data processing for surface fitting</a:t>
            </a:r>
            <a:endParaRPr lang="ko-KR" altLang="en-US" sz="1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800100"/>
            <a:ext cx="8424614" cy="493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/>
              <a:t>- </a:t>
            </a:r>
            <a:r>
              <a:rPr lang="ko-KR" altLang="en-US" sz="1400" b="1" dirty="0"/>
              <a:t>기존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   1) SC-1 </a:t>
            </a:r>
            <a:r>
              <a:rPr lang="ko-KR" altLang="en-US" sz="1400" b="1" dirty="0"/>
              <a:t>용액이 </a:t>
            </a:r>
            <a:r>
              <a:rPr lang="en-US" altLang="ko-KR" sz="1400" b="1" dirty="0"/>
              <a:t>IR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cuvette </a:t>
            </a:r>
            <a:r>
              <a:rPr lang="ko-KR" altLang="en-US" sz="1400" b="1" dirty="0" err="1"/>
              <a:t>통과시를</a:t>
            </a:r>
            <a:r>
              <a:rPr lang="ko-KR" altLang="en-US" sz="1400" b="1" dirty="0"/>
              <a:t> 기준으로 잡고 </a:t>
            </a:r>
            <a:r>
              <a:rPr lang="en-US" altLang="ko-KR" sz="1400" b="1" dirty="0"/>
              <a:t>300 sec </a:t>
            </a:r>
            <a:r>
              <a:rPr lang="ko-KR" altLang="en-US" sz="1400" b="1" dirty="0"/>
              <a:t>이후부터 </a:t>
            </a:r>
            <a:r>
              <a:rPr lang="en-US" altLang="ko-KR" sz="1400" b="1" dirty="0"/>
              <a:t>2100 sec </a:t>
            </a:r>
            <a:r>
              <a:rPr lang="ko-KR" altLang="en-US" sz="1400" b="1" dirty="0"/>
              <a:t>까지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총 </a:t>
            </a:r>
            <a:r>
              <a:rPr lang="en-US" altLang="ko-KR" sz="1400" b="1" dirty="0"/>
              <a:t>30 min)</a:t>
            </a:r>
            <a:br>
              <a:rPr lang="en-US" altLang="ko-KR" sz="1400" b="1" dirty="0"/>
            </a:br>
            <a:r>
              <a:rPr lang="en-US" altLang="ko-KR" sz="1400" b="1" dirty="0"/>
              <a:t>       data </a:t>
            </a:r>
            <a:r>
              <a:rPr lang="ko-KR" altLang="en-US" sz="1400" b="1" dirty="0"/>
              <a:t>획득</a:t>
            </a:r>
            <a:br>
              <a:rPr lang="en-US" altLang="ko-KR" sz="1400" b="1" dirty="0"/>
            </a:br>
            <a:r>
              <a:rPr lang="en-US" altLang="ko-KR" sz="1400" b="1" dirty="0"/>
              <a:t>    2) SC-1 </a:t>
            </a:r>
            <a:r>
              <a:rPr lang="ko-KR" altLang="en-US" sz="1400" b="1" dirty="0"/>
              <a:t>반응으로 인한 기포 처리를 위한 </a:t>
            </a:r>
            <a:r>
              <a:rPr lang="en-US" altLang="ko-KR" sz="1400" b="1" dirty="0" err="1"/>
              <a:t>Hampel</a:t>
            </a:r>
            <a:r>
              <a:rPr lang="en-US" altLang="ko-KR" sz="1400" b="1" dirty="0"/>
              <a:t> filter </a:t>
            </a:r>
            <a:r>
              <a:rPr lang="ko-KR" altLang="en-US" sz="1400" b="1" dirty="0"/>
              <a:t>적용 </a:t>
            </a:r>
            <a:r>
              <a:rPr lang="en-US" altLang="ko-KR" sz="1400" b="1" dirty="0"/>
              <a:t>(UV: k=20, IR: k=200)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   3) IR PD </a:t>
            </a:r>
            <a:r>
              <a:rPr lang="ko-KR" altLang="en-US" sz="1400" b="1" dirty="0"/>
              <a:t>증폭 </a:t>
            </a:r>
            <a:r>
              <a:rPr lang="en-US" altLang="ko-KR" sz="1400" b="1" dirty="0"/>
              <a:t>noise </a:t>
            </a:r>
            <a:r>
              <a:rPr lang="ko-KR" altLang="en-US" sz="1400" b="1" dirty="0"/>
              <a:t>처리를 위한 </a:t>
            </a:r>
            <a:r>
              <a:rPr lang="en-US" altLang="ko-KR" sz="1400" b="1" dirty="0"/>
              <a:t>FFT band pass filter (12.5 ~ 37.5 Hz) </a:t>
            </a:r>
            <a:r>
              <a:rPr lang="ko-KR" altLang="en-US" sz="1400" b="1" dirty="0"/>
              <a:t>적용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   4) Linear fitting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   5) </a:t>
            </a:r>
            <a:r>
              <a:rPr lang="ko-KR" altLang="en-US" sz="1400" b="1" dirty="0"/>
              <a:t>첫 데이터를 기준으로 </a:t>
            </a:r>
            <a:r>
              <a:rPr lang="en-US" altLang="ko-KR" sz="1400" b="1" dirty="0"/>
              <a:t>surface fitting </a:t>
            </a:r>
            <a:r>
              <a:rPr lang="ko-KR" altLang="en-US" sz="1400" b="1" dirty="0"/>
              <a:t>진행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- </a:t>
            </a:r>
            <a:r>
              <a:rPr lang="ko-KR" altLang="en-US" sz="1400" b="1" dirty="0"/>
              <a:t>변경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   </a:t>
            </a:r>
            <a:r>
              <a:rPr lang="en-US" altLang="ko-KR" sz="1400" b="1" dirty="0">
                <a:solidFill>
                  <a:srgbClr val="FF0000"/>
                </a:solidFill>
              </a:rPr>
              <a:t>1)</a:t>
            </a:r>
            <a:r>
              <a:rPr lang="en-US" altLang="ko-KR" sz="1400" b="1" dirty="0"/>
              <a:t> SC-1 </a:t>
            </a:r>
            <a:r>
              <a:rPr lang="ko-KR" altLang="en-US" sz="1400" b="1" dirty="0"/>
              <a:t>용액이 </a:t>
            </a:r>
            <a:r>
              <a:rPr lang="en-US" altLang="ko-KR" sz="1400" b="1" dirty="0"/>
              <a:t>IR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cuvette </a:t>
            </a:r>
            <a:r>
              <a:rPr lang="ko-KR" altLang="en-US" sz="1400" b="1" dirty="0" err="1"/>
              <a:t>통과시를</a:t>
            </a:r>
            <a:r>
              <a:rPr lang="ko-KR" altLang="en-US" sz="1400" b="1" dirty="0"/>
              <a:t> 기준으로 잡고 </a:t>
            </a:r>
            <a:r>
              <a:rPr lang="en-US" altLang="ko-KR" sz="1400" b="1" dirty="0">
                <a:solidFill>
                  <a:srgbClr val="FF0000"/>
                </a:solidFill>
              </a:rPr>
              <a:t>240 sec </a:t>
            </a:r>
            <a:r>
              <a:rPr lang="ko-KR" altLang="en-US" sz="1400" b="1" dirty="0">
                <a:solidFill>
                  <a:srgbClr val="FF0000"/>
                </a:solidFill>
              </a:rPr>
              <a:t>이후부터 </a:t>
            </a:r>
            <a:r>
              <a:rPr lang="en-US" altLang="ko-KR" sz="1400" b="1" dirty="0">
                <a:solidFill>
                  <a:srgbClr val="FF0000"/>
                </a:solidFill>
              </a:rPr>
              <a:t>2040 sec </a:t>
            </a:r>
            <a:r>
              <a:rPr lang="ko-KR" altLang="en-US" sz="1400" b="1" dirty="0">
                <a:solidFill>
                  <a:srgbClr val="FF0000"/>
                </a:solidFill>
              </a:rPr>
              <a:t>까지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총 </a:t>
            </a:r>
            <a:r>
              <a:rPr lang="en-US" altLang="ko-KR" sz="1400" b="1" dirty="0"/>
              <a:t>30 min)</a:t>
            </a:r>
            <a:br>
              <a:rPr lang="en-US" altLang="ko-KR" sz="1400" b="1" dirty="0"/>
            </a:br>
            <a:r>
              <a:rPr lang="en-US" altLang="ko-KR" sz="1400" b="1" dirty="0"/>
              <a:t>       data </a:t>
            </a:r>
            <a:r>
              <a:rPr lang="ko-KR" altLang="en-US" sz="1400" b="1" dirty="0"/>
              <a:t>획득</a:t>
            </a:r>
            <a:br>
              <a:rPr lang="en-US" altLang="ko-KR" sz="1400" b="1" dirty="0"/>
            </a:br>
            <a:r>
              <a:rPr lang="en-US" altLang="ko-KR" sz="1400" b="1" dirty="0"/>
              <a:t>    2) SC-1 </a:t>
            </a:r>
            <a:r>
              <a:rPr lang="ko-KR" altLang="en-US" sz="1400" b="1" dirty="0"/>
              <a:t>반응으로 인한 기포 처리를 위한 </a:t>
            </a:r>
            <a:r>
              <a:rPr lang="en-US" altLang="ko-KR" sz="1400" b="1" dirty="0" err="1"/>
              <a:t>Hampel</a:t>
            </a:r>
            <a:r>
              <a:rPr lang="en-US" altLang="ko-KR" sz="1400" b="1" dirty="0"/>
              <a:t> filter </a:t>
            </a:r>
            <a:r>
              <a:rPr lang="ko-KR" altLang="en-US" sz="1400" b="1" dirty="0"/>
              <a:t>적용 </a:t>
            </a:r>
            <a:r>
              <a:rPr lang="en-US" altLang="ko-KR" sz="1400" b="1" dirty="0"/>
              <a:t>(UV: k=20, IR: k=200)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   </a:t>
            </a:r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en-US" altLang="ko-KR" sz="1400" b="1" dirty="0"/>
              <a:t>IR PD </a:t>
            </a:r>
            <a:r>
              <a:rPr lang="ko-KR" altLang="en-US" sz="1400" b="1" dirty="0"/>
              <a:t>증폭 </a:t>
            </a:r>
            <a:r>
              <a:rPr lang="en-US" altLang="ko-KR" sz="1400" b="1" dirty="0"/>
              <a:t>noise </a:t>
            </a:r>
            <a:r>
              <a:rPr lang="ko-KR" altLang="en-US" sz="1400" b="1" dirty="0"/>
              <a:t>처리를 위한 </a:t>
            </a:r>
            <a:r>
              <a:rPr lang="en-US" altLang="ko-KR" sz="1400" b="1" dirty="0"/>
              <a:t>FFT band pass filter </a:t>
            </a:r>
            <a:r>
              <a:rPr lang="en-US" altLang="ko-KR" sz="1400" b="1" dirty="0">
                <a:solidFill>
                  <a:srgbClr val="FF0000"/>
                </a:solidFill>
              </a:rPr>
              <a:t>(80 ~ 120 Hz)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적용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   4) Linear fitting (interpolation: 180,001 </a:t>
            </a:r>
            <a:r>
              <a:rPr lang="ko-KR" altLang="en-US" sz="1400" b="1" dirty="0"/>
              <a:t>→ </a:t>
            </a:r>
            <a:r>
              <a:rPr lang="en-US" altLang="ko-KR" sz="1400" b="1" dirty="0"/>
              <a:t>1801, </a:t>
            </a:r>
            <a:r>
              <a:rPr lang="ko-KR" altLang="en-US" sz="1400" b="1" dirty="0"/>
              <a:t>초당 </a:t>
            </a:r>
            <a:r>
              <a:rPr lang="en-US" altLang="ko-KR" sz="1400" b="1" dirty="0"/>
              <a:t>100</a:t>
            </a:r>
            <a:r>
              <a:rPr lang="ko-KR" altLang="en-US" sz="1400" b="1" dirty="0"/>
              <a:t>개에서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개로</a:t>
            </a:r>
            <a:r>
              <a:rPr lang="en-US" altLang="ko-KR" sz="14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</a:rPr>
              <a:t>    5) 0~10 sec data </a:t>
            </a:r>
            <a:r>
              <a:rPr lang="ko-KR" altLang="en-US" sz="1400" b="1" dirty="0">
                <a:solidFill>
                  <a:srgbClr val="FF0000"/>
                </a:solidFill>
              </a:rPr>
              <a:t>평균으로 </a:t>
            </a:r>
            <a:r>
              <a:rPr lang="en-US" altLang="ko-KR" sz="1400" b="1" dirty="0">
                <a:solidFill>
                  <a:srgbClr val="FF0000"/>
                </a:solidFill>
              </a:rPr>
              <a:t>surface fitting </a:t>
            </a:r>
            <a:r>
              <a:rPr lang="ko-KR" altLang="en-US" sz="1400" b="1" dirty="0">
                <a:solidFill>
                  <a:srgbClr val="FF0000"/>
                </a:solidFill>
              </a:rPr>
              <a:t>진행</a:t>
            </a:r>
            <a:endParaRPr lang="en-US" altLang="ko-KR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420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개체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2856892"/>
              </p:ext>
            </p:extLst>
          </p:nvPr>
        </p:nvGraphicFramePr>
        <p:xfrm>
          <a:off x="741272" y="404813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18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1272" y="404813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개체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0630915"/>
              </p:ext>
            </p:extLst>
          </p:nvPr>
        </p:nvGraphicFramePr>
        <p:xfrm>
          <a:off x="4481603" y="404813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19"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81603" y="404813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개체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4073690"/>
              </p:ext>
            </p:extLst>
          </p:nvPr>
        </p:nvGraphicFramePr>
        <p:xfrm>
          <a:off x="741272" y="3529013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20" name="Graph" r:id="rId7" imgW="3920760" imgH="3000960" progId="Origin95.Graph">
                  <p:embed/>
                </p:oleObj>
              </mc:Choice>
              <mc:Fallback>
                <p:oleObj name="Graph" r:id="rId7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1272" y="3529013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개체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2827850"/>
              </p:ext>
            </p:extLst>
          </p:nvPr>
        </p:nvGraphicFramePr>
        <p:xfrm>
          <a:off x="4481603" y="3529013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21" name="Graph" r:id="rId9" imgW="3920760" imgH="3000960" progId="Origin95.Graph">
                  <p:embed/>
                </p:oleObj>
              </mc:Choice>
              <mc:Fallback>
                <p:oleObj name="Graph" r:id="rId9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81603" y="3529013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0"/>
            <a:ext cx="3174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UV+IR </a:t>
            </a:r>
            <a:r>
              <a:rPr lang="ko-KR" altLang="en-US" sz="1400" b="1" dirty="0"/>
              <a:t>동시측정 </a:t>
            </a:r>
            <a:r>
              <a:rPr lang="en-US" altLang="ko-KR" sz="1400" b="1" dirty="0"/>
              <a:t>–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Dataset: 1st </a:t>
            </a:r>
            <a:r>
              <a:rPr lang="ko-KR" altLang="en-US" sz="1400" b="1" dirty="0"/>
              <a:t>측정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91228" y="234834"/>
            <a:ext cx="2011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UV: NH</a:t>
            </a:r>
            <a:r>
              <a:rPr lang="en-US" altLang="ko-KR" baseline="-25000" dirty="0"/>
              <a:t>4</a:t>
            </a:r>
            <a:r>
              <a:rPr lang="en-US" altLang="ko-KR" dirty="0"/>
              <a:t>OH </a:t>
            </a:r>
            <a:r>
              <a:rPr lang="ko-KR" altLang="en-US" dirty="0"/>
              <a:t>농도 고정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38378" y="234834"/>
            <a:ext cx="1800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UV: H</a:t>
            </a:r>
            <a:r>
              <a:rPr lang="en-US" altLang="ko-KR" sz="1400" b="1" baseline="-25000" dirty="0">
                <a:solidFill>
                  <a:srgbClr val="0000FF"/>
                </a:solidFill>
              </a:rPr>
              <a:t>2</a:t>
            </a:r>
            <a:r>
              <a:rPr lang="en-US" altLang="ko-KR" sz="1400" b="1" dirty="0">
                <a:solidFill>
                  <a:srgbClr val="0000FF"/>
                </a:solidFill>
              </a:rPr>
              <a:t>O</a:t>
            </a:r>
            <a:r>
              <a:rPr lang="en-US" altLang="ko-KR" sz="1400" b="1" baseline="-25000" dirty="0">
                <a:solidFill>
                  <a:srgbClr val="0000FF"/>
                </a:solidFill>
              </a:rPr>
              <a:t>2</a:t>
            </a:r>
            <a:r>
              <a:rPr lang="en-US" altLang="ko-KR" sz="1400" b="1" dirty="0">
                <a:solidFill>
                  <a:srgbClr val="0000FF"/>
                </a:solidFill>
              </a:rPr>
              <a:t> </a:t>
            </a:r>
            <a:r>
              <a:rPr lang="ko-KR" altLang="en-US" sz="1400" b="1" dirty="0">
                <a:solidFill>
                  <a:srgbClr val="0000FF"/>
                </a:solidFill>
              </a:rPr>
              <a:t>농도 고정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91228" y="3359034"/>
            <a:ext cx="1936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IR: NH</a:t>
            </a:r>
            <a:r>
              <a:rPr lang="en-US" altLang="ko-KR" baseline="-25000" dirty="0">
                <a:solidFill>
                  <a:srgbClr val="FF0000"/>
                </a:solidFill>
              </a:rPr>
              <a:t>4</a:t>
            </a:r>
            <a:r>
              <a:rPr lang="en-US" altLang="ko-KR" dirty="0">
                <a:solidFill>
                  <a:srgbClr val="FF0000"/>
                </a:solidFill>
              </a:rPr>
              <a:t>OH </a:t>
            </a:r>
            <a:r>
              <a:rPr lang="ko-KR" altLang="en-US" dirty="0">
                <a:solidFill>
                  <a:srgbClr val="FF0000"/>
                </a:solidFill>
              </a:rPr>
              <a:t>농도 고정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38378" y="3359034"/>
            <a:ext cx="1725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IR: H</a:t>
            </a:r>
            <a:r>
              <a:rPr lang="en-US" altLang="ko-KR" sz="1400" b="1" baseline="-25000" dirty="0">
                <a:solidFill>
                  <a:srgbClr val="FF0000"/>
                </a:solidFill>
              </a:rPr>
              <a:t>2</a:t>
            </a:r>
            <a:r>
              <a:rPr lang="en-US" altLang="ko-KR" sz="1400" b="1" dirty="0">
                <a:solidFill>
                  <a:srgbClr val="FF0000"/>
                </a:solidFill>
              </a:rPr>
              <a:t>O</a:t>
            </a:r>
            <a:r>
              <a:rPr lang="en-US" altLang="ko-KR" sz="1400" b="1" baseline="-25000" dirty="0">
                <a:solidFill>
                  <a:srgbClr val="FF0000"/>
                </a:solidFill>
              </a:rPr>
              <a:t>2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</a:rPr>
              <a:t>농도 고정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4151" y="6523350"/>
            <a:ext cx="8340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→ </a:t>
            </a:r>
            <a:r>
              <a:rPr lang="en-US" altLang="ko-KR" sz="1400" b="1" dirty="0"/>
              <a:t>UV</a:t>
            </a:r>
            <a:r>
              <a:rPr lang="ko-KR" altLang="en-US" sz="1400" b="1" dirty="0"/>
              <a:t>은 일부 </a:t>
            </a:r>
            <a:r>
              <a:rPr lang="en-US" altLang="ko-KR" sz="1400" b="1" dirty="0"/>
              <a:t>parameter </a:t>
            </a:r>
            <a:r>
              <a:rPr lang="ko-KR" altLang="en-US" sz="1400" b="1" dirty="0"/>
              <a:t>부호가 반대로 나와 뒤집힌 형태</a:t>
            </a:r>
            <a:r>
              <a:rPr lang="en-US" altLang="ko-KR" sz="1400" b="1" dirty="0"/>
              <a:t>, IR</a:t>
            </a:r>
            <a:r>
              <a:rPr lang="ko-KR" altLang="en-US" sz="1400" b="1" dirty="0"/>
              <a:t>은 농도에 따라 </a:t>
            </a:r>
            <a:r>
              <a:rPr lang="en-US" altLang="ko-KR" sz="1400" b="1" dirty="0"/>
              <a:t>cross </a:t>
            </a:r>
            <a:r>
              <a:rPr lang="ko-KR" altLang="en-US" sz="1400" b="1" dirty="0"/>
              <a:t>되어 문제가 있음</a:t>
            </a: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831169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개체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0398862"/>
              </p:ext>
            </p:extLst>
          </p:nvPr>
        </p:nvGraphicFramePr>
        <p:xfrm>
          <a:off x="741272" y="404813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44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1272" y="404813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개체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626587"/>
              </p:ext>
            </p:extLst>
          </p:nvPr>
        </p:nvGraphicFramePr>
        <p:xfrm>
          <a:off x="4481603" y="404813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45"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81603" y="404813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4192952"/>
              </p:ext>
            </p:extLst>
          </p:nvPr>
        </p:nvGraphicFramePr>
        <p:xfrm>
          <a:off x="741272" y="3529013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46" name="Graph" r:id="rId7" imgW="3920760" imgH="3000960" progId="Origin95.Graph">
                  <p:embed/>
                </p:oleObj>
              </mc:Choice>
              <mc:Fallback>
                <p:oleObj name="Graph" r:id="rId7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1272" y="3529013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개체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867674"/>
              </p:ext>
            </p:extLst>
          </p:nvPr>
        </p:nvGraphicFramePr>
        <p:xfrm>
          <a:off x="4481603" y="3529013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47" name="Graph" r:id="rId9" imgW="3920760" imgH="3000960" progId="Origin95.Graph">
                  <p:embed/>
                </p:oleObj>
              </mc:Choice>
              <mc:Fallback>
                <p:oleObj name="Graph" r:id="rId9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81603" y="3529013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191228" y="234834"/>
            <a:ext cx="2011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UV: NH</a:t>
            </a:r>
            <a:r>
              <a:rPr lang="en-US" altLang="ko-KR" baseline="-25000" dirty="0"/>
              <a:t>4</a:t>
            </a:r>
            <a:r>
              <a:rPr lang="en-US" altLang="ko-KR" dirty="0"/>
              <a:t>OH </a:t>
            </a:r>
            <a:r>
              <a:rPr lang="ko-KR" altLang="en-US" dirty="0"/>
              <a:t>농도 고정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38378" y="234834"/>
            <a:ext cx="1800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UV: H</a:t>
            </a:r>
            <a:r>
              <a:rPr lang="en-US" altLang="ko-KR" sz="1400" b="1" baseline="-25000" dirty="0">
                <a:solidFill>
                  <a:srgbClr val="0000FF"/>
                </a:solidFill>
              </a:rPr>
              <a:t>2</a:t>
            </a:r>
            <a:r>
              <a:rPr lang="en-US" altLang="ko-KR" sz="1400" b="1" dirty="0">
                <a:solidFill>
                  <a:srgbClr val="0000FF"/>
                </a:solidFill>
              </a:rPr>
              <a:t>O</a:t>
            </a:r>
            <a:r>
              <a:rPr lang="en-US" altLang="ko-KR" sz="1400" b="1" baseline="-25000" dirty="0">
                <a:solidFill>
                  <a:srgbClr val="0000FF"/>
                </a:solidFill>
              </a:rPr>
              <a:t>2</a:t>
            </a:r>
            <a:r>
              <a:rPr lang="en-US" altLang="ko-KR" sz="1400" b="1" dirty="0">
                <a:solidFill>
                  <a:srgbClr val="0000FF"/>
                </a:solidFill>
              </a:rPr>
              <a:t> </a:t>
            </a:r>
            <a:r>
              <a:rPr lang="ko-KR" altLang="en-US" sz="1400" b="1" dirty="0">
                <a:solidFill>
                  <a:srgbClr val="0000FF"/>
                </a:solidFill>
              </a:rPr>
              <a:t>농도 고정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91228" y="3359034"/>
            <a:ext cx="1936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IR: NH</a:t>
            </a:r>
            <a:r>
              <a:rPr lang="en-US" altLang="ko-KR" baseline="-25000" dirty="0">
                <a:solidFill>
                  <a:srgbClr val="FF0000"/>
                </a:solidFill>
              </a:rPr>
              <a:t>4</a:t>
            </a:r>
            <a:r>
              <a:rPr lang="en-US" altLang="ko-KR" dirty="0">
                <a:solidFill>
                  <a:srgbClr val="FF0000"/>
                </a:solidFill>
              </a:rPr>
              <a:t>OH </a:t>
            </a:r>
            <a:r>
              <a:rPr lang="ko-KR" altLang="en-US" dirty="0">
                <a:solidFill>
                  <a:srgbClr val="FF0000"/>
                </a:solidFill>
              </a:rPr>
              <a:t>농도 고정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38378" y="3359034"/>
            <a:ext cx="1725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IR: H</a:t>
            </a:r>
            <a:r>
              <a:rPr lang="en-US" altLang="ko-KR" sz="1400" b="1" baseline="-25000" dirty="0">
                <a:solidFill>
                  <a:srgbClr val="FF0000"/>
                </a:solidFill>
              </a:rPr>
              <a:t>2</a:t>
            </a:r>
            <a:r>
              <a:rPr lang="en-US" altLang="ko-KR" sz="1400" b="1" dirty="0">
                <a:solidFill>
                  <a:srgbClr val="FF0000"/>
                </a:solidFill>
              </a:rPr>
              <a:t>O</a:t>
            </a:r>
            <a:r>
              <a:rPr lang="en-US" altLang="ko-KR" sz="1400" b="1" baseline="-25000" dirty="0">
                <a:solidFill>
                  <a:srgbClr val="FF0000"/>
                </a:solidFill>
              </a:rPr>
              <a:t>2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</a:rPr>
              <a:t>농도 고정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4151" y="6523350"/>
            <a:ext cx="5419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→ </a:t>
            </a:r>
            <a:r>
              <a:rPr lang="en-US" altLang="ko-KR" sz="1400" b="1" dirty="0"/>
              <a:t>UV</a:t>
            </a:r>
            <a:r>
              <a:rPr lang="ko-KR" altLang="en-US" sz="1400" b="1" dirty="0"/>
              <a:t>은 다소 개선</a:t>
            </a:r>
            <a:r>
              <a:rPr lang="en-US" altLang="ko-KR" sz="1400" b="1" dirty="0"/>
              <a:t>, IR</a:t>
            </a:r>
            <a:r>
              <a:rPr lang="ko-KR" altLang="en-US" sz="1400" b="1" dirty="0"/>
              <a:t>은 </a:t>
            </a:r>
            <a:r>
              <a:rPr lang="en-US" altLang="ko-KR" sz="1400" b="1" dirty="0"/>
              <a:t>cross </a:t>
            </a:r>
            <a:r>
              <a:rPr lang="ko-KR" altLang="en-US" sz="1400" b="1" dirty="0"/>
              <a:t>및 </a:t>
            </a:r>
            <a:r>
              <a:rPr lang="en-US" altLang="ko-KR" sz="1400" b="1" dirty="0"/>
              <a:t>fitting </a:t>
            </a:r>
            <a:r>
              <a:rPr lang="ko-KR" altLang="en-US" sz="1400" b="1" dirty="0"/>
              <a:t>기울기 반대 문제 확인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3289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UV+IR </a:t>
            </a:r>
            <a:r>
              <a:rPr lang="ko-KR" altLang="en-US" sz="1400" b="1" dirty="0"/>
              <a:t>동시측정 </a:t>
            </a:r>
            <a:r>
              <a:rPr lang="en-US" altLang="ko-KR" sz="1400" b="1" dirty="0"/>
              <a:t>–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Dataset: 2nd </a:t>
            </a:r>
            <a:r>
              <a:rPr lang="ko-KR" altLang="en-US" sz="1400" b="1" dirty="0"/>
              <a:t>측정</a:t>
            </a:r>
          </a:p>
        </p:txBody>
      </p:sp>
    </p:spTree>
    <p:extLst>
      <p:ext uri="{BB962C8B-B14F-4D97-AF65-F5344CB8AC3E}">
        <p14:creationId xmlns:p14="http://schemas.microsoft.com/office/powerpoint/2010/main" val="1601735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개체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1804968"/>
              </p:ext>
            </p:extLst>
          </p:nvPr>
        </p:nvGraphicFramePr>
        <p:xfrm>
          <a:off x="741272" y="404813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58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1272" y="404813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개체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1692358"/>
              </p:ext>
            </p:extLst>
          </p:nvPr>
        </p:nvGraphicFramePr>
        <p:xfrm>
          <a:off x="4481603" y="404813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59"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81603" y="404813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개체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2158163"/>
              </p:ext>
            </p:extLst>
          </p:nvPr>
        </p:nvGraphicFramePr>
        <p:xfrm>
          <a:off x="741272" y="3529013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60" name="Graph" r:id="rId7" imgW="3920760" imgH="3000960" progId="Origin95.Graph">
                  <p:embed/>
                </p:oleObj>
              </mc:Choice>
              <mc:Fallback>
                <p:oleObj name="Graph" r:id="rId7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1272" y="3529013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개체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3102137"/>
              </p:ext>
            </p:extLst>
          </p:nvPr>
        </p:nvGraphicFramePr>
        <p:xfrm>
          <a:off x="4481603" y="3529013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61" name="Graph" r:id="rId9" imgW="3920760" imgH="3000960" progId="Origin95.Graph">
                  <p:embed/>
                </p:oleObj>
              </mc:Choice>
              <mc:Fallback>
                <p:oleObj name="Graph" r:id="rId9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81603" y="3529013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191228" y="234834"/>
            <a:ext cx="2011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UV: NH</a:t>
            </a:r>
            <a:r>
              <a:rPr lang="en-US" altLang="ko-KR" baseline="-25000" dirty="0"/>
              <a:t>4</a:t>
            </a:r>
            <a:r>
              <a:rPr lang="en-US" altLang="ko-KR" dirty="0"/>
              <a:t>OH </a:t>
            </a:r>
            <a:r>
              <a:rPr lang="ko-KR" altLang="en-US" dirty="0"/>
              <a:t>농도 고정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38378" y="234834"/>
            <a:ext cx="1800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UV: H</a:t>
            </a:r>
            <a:r>
              <a:rPr lang="en-US" altLang="ko-KR" sz="1400" b="1" baseline="-25000" dirty="0">
                <a:solidFill>
                  <a:srgbClr val="0000FF"/>
                </a:solidFill>
              </a:rPr>
              <a:t>2</a:t>
            </a:r>
            <a:r>
              <a:rPr lang="en-US" altLang="ko-KR" sz="1400" b="1" dirty="0">
                <a:solidFill>
                  <a:srgbClr val="0000FF"/>
                </a:solidFill>
              </a:rPr>
              <a:t>O</a:t>
            </a:r>
            <a:r>
              <a:rPr lang="en-US" altLang="ko-KR" sz="1400" b="1" baseline="-25000" dirty="0">
                <a:solidFill>
                  <a:srgbClr val="0000FF"/>
                </a:solidFill>
              </a:rPr>
              <a:t>2</a:t>
            </a:r>
            <a:r>
              <a:rPr lang="en-US" altLang="ko-KR" sz="1400" b="1" dirty="0">
                <a:solidFill>
                  <a:srgbClr val="0000FF"/>
                </a:solidFill>
              </a:rPr>
              <a:t> </a:t>
            </a:r>
            <a:r>
              <a:rPr lang="ko-KR" altLang="en-US" sz="1400" b="1" dirty="0">
                <a:solidFill>
                  <a:srgbClr val="0000FF"/>
                </a:solidFill>
              </a:rPr>
              <a:t>농도 고정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91228" y="3359034"/>
            <a:ext cx="1936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IR: NH</a:t>
            </a:r>
            <a:r>
              <a:rPr lang="en-US" altLang="ko-KR" baseline="-25000" dirty="0">
                <a:solidFill>
                  <a:srgbClr val="FF0000"/>
                </a:solidFill>
              </a:rPr>
              <a:t>4</a:t>
            </a:r>
            <a:r>
              <a:rPr lang="en-US" altLang="ko-KR" dirty="0">
                <a:solidFill>
                  <a:srgbClr val="FF0000"/>
                </a:solidFill>
              </a:rPr>
              <a:t>OH </a:t>
            </a:r>
            <a:r>
              <a:rPr lang="ko-KR" altLang="en-US" dirty="0">
                <a:solidFill>
                  <a:srgbClr val="FF0000"/>
                </a:solidFill>
              </a:rPr>
              <a:t>농도 고정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38378" y="3359034"/>
            <a:ext cx="1725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IR: H</a:t>
            </a:r>
            <a:r>
              <a:rPr lang="en-US" altLang="ko-KR" sz="1400" b="1" baseline="-25000" dirty="0">
                <a:solidFill>
                  <a:srgbClr val="FF0000"/>
                </a:solidFill>
              </a:rPr>
              <a:t>2</a:t>
            </a:r>
            <a:r>
              <a:rPr lang="en-US" altLang="ko-KR" sz="1400" b="1" dirty="0">
                <a:solidFill>
                  <a:srgbClr val="FF0000"/>
                </a:solidFill>
              </a:rPr>
              <a:t>O</a:t>
            </a:r>
            <a:r>
              <a:rPr lang="en-US" altLang="ko-KR" sz="1400" b="1" baseline="-25000" dirty="0">
                <a:solidFill>
                  <a:srgbClr val="FF0000"/>
                </a:solidFill>
              </a:rPr>
              <a:t>2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</a:rPr>
              <a:t>농도 고정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4151" y="6523350"/>
            <a:ext cx="3773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→ </a:t>
            </a:r>
            <a:r>
              <a:rPr lang="en-US" altLang="ko-KR" sz="1400" b="1" dirty="0"/>
              <a:t>UV</a:t>
            </a:r>
            <a:r>
              <a:rPr lang="ko-KR" altLang="en-US" sz="1400" b="1" dirty="0"/>
              <a:t>은 일부</a:t>
            </a:r>
            <a:r>
              <a:rPr lang="en-US" altLang="ko-KR" sz="1400" b="1" dirty="0"/>
              <a:t> fitting </a:t>
            </a:r>
            <a:r>
              <a:rPr lang="ko-KR" altLang="en-US" sz="1400" b="1" dirty="0"/>
              <a:t>불가</a:t>
            </a:r>
            <a:r>
              <a:rPr lang="en-US" altLang="ko-KR" sz="1400" b="1" dirty="0"/>
              <a:t>, IR</a:t>
            </a:r>
            <a:r>
              <a:rPr lang="ko-KR" altLang="en-US" sz="1400" b="1" dirty="0"/>
              <a:t>은 다소 개선됨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0"/>
            <a:ext cx="32038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UV+IR </a:t>
            </a:r>
            <a:r>
              <a:rPr lang="ko-KR" altLang="en-US" sz="1400" b="1" dirty="0"/>
              <a:t>동시측정 </a:t>
            </a:r>
            <a:r>
              <a:rPr lang="en-US" altLang="ko-KR" sz="1400" b="1" dirty="0"/>
              <a:t>–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Dataset: 3rd </a:t>
            </a:r>
            <a:r>
              <a:rPr lang="ko-KR" altLang="en-US" sz="1400" b="1" dirty="0"/>
              <a:t>측정</a:t>
            </a:r>
          </a:p>
        </p:txBody>
      </p:sp>
    </p:spTree>
    <p:extLst>
      <p:ext uri="{BB962C8B-B14F-4D97-AF65-F5344CB8AC3E}">
        <p14:creationId xmlns:p14="http://schemas.microsoft.com/office/powerpoint/2010/main" val="215233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9633178"/>
              </p:ext>
            </p:extLst>
          </p:nvPr>
        </p:nvGraphicFramePr>
        <p:xfrm>
          <a:off x="741272" y="3529013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84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1272" y="3529013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3372214"/>
              </p:ext>
            </p:extLst>
          </p:nvPr>
        </p:nvGraphicFramePr>
        <p:xfrm>
          <a:off x="4481603" y="3529013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85"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81603" y="3529013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191228" y="234834"/>
            <a:ext cx="2011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UV: NH</a:t>
            </a:r>
            <a:r>
              <a:rPr lang="en-US" altLang="ko-KR" baseline="-25000" dirty="0"/>
              <a:t>4</a:t>
            </a:r>
            <a:r>
              <a:rPr lang="en-US" altLang="ko-KR" dirty="0"/>
              <a:t>OH </a:t>
            </a:r>
            <a:r>
              <a:rPr lang="ko-KR" altLang="en-US" dirty="0"/>
              <a:t>농도 고정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38378" y="234834"/>
            <a:ext cx="1800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UV: H</a:t>
            </a:r>
            <a:r>
              <a:rPr lang="en-US" altLang="ko-KR" sz="1400" b="1" baseline="-25000" dirty="0">
                <a:solidFill>
                  <a:srgbClr val="0000FF"/>
                </a:solidFill>
              </a:rPr>
              <a:t>2</a:t>
            </a:r>
            <a:r>
              <a:rPr lang="en-US" altLang="ko-KR" sz="1400" b="1" dirty="0">
                <a:solidFill>
                  <a:srgbClr val="0000FF"/>
                </a:solidFill>
              </a:rPr>
              <a:t>O</a:t>
            </a:r>
            <a:r>
              <a:rPr lang="en-US" altLang="ko-KR" sz="1400" b="1" baseline="-25000" dirty="0">
                <a:solidFill>
                  <a:srgbClr val="0000FF"/>
                </a:solidFill>
              </a:rPr>
              <a:t>2</a:t>
            </a:r>
            <a:r>
              <a:rPr lang="en-US" altLang="ko-KR" sz="1400" b="1" dirty="0">
                <a:solidFill>
                  <a:srgbClr val="0000FF"/>
                </a:solidFill>
              </a:rPr>
              <a:t> </a:t>
            </a:r>
            <a:r>
              <a:rPr lang="ko-KR" altLang="en-US" sz="1400" b="1" dirty="0">
                <a:solidFill>
                  <a:srgbClr val="0000FF"/>
                </a:solidFill>
              </a:rPr>
              <a:t>농도 고정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91228" y="3359034"/>
            <a:ext cx="1936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IR: NH</a:t>
            </a:r>
            <a:r>
              <a:rPr lang="en-US" altLang="ko-KR" baseline="-25000" dirty="0">
                <a:solidFill>
                  <a:srgbClr val="FF0000"/>
                </a:solidFill>
              </a:rPr>
              <a:t>4</a:t>
            </a:r>
            <a:r>
              <a:rPr lang="en-US" altLang="ko-KR" dirty="0">
                <a:solidFill>
                  <a:srgbClr val="FF0000"/>
                </a:solidFill>
              </a:rPr>
              <a:t>OH </a:t>
            </a:r>
            <a:r>
              <a:rPr lang="ko-KR" altLang="en-US" dirty="0">
                <a:solidFill>
                  <a:srgbClr val="FF0000"/>
                </a:solidFill>
              </a:rPr>
              <a:t>농도 고정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38378" y="3359034"/>
            <a:ext cx="1725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IR: H</a:t>
            </a:r>
            <a:r>
              <a:rPr lang="en-US" altLang="ko-KR" sz="1400" b="1" baseline="-25000" dirty="0">
                <a:solidFill>
                  <a:srgbClr val="FF0000"/>
                </a:solidFill>
              </a:rPr>
              <a:t>2</a:t>
            </a:r>
            <a:r>
              <a:rPr lang="en-US" altLang="ko-KR" sz="1400" b="1" dirty="0">
                <a:solidFill>
                  <a:srgbClr val="FF0000"/>
                </a:solidFill>
              </a:rPr>
              <a:t>O</a:t>
            </a:r>
            <a:r>
              <a:rPr lang="en-US" altLang="ko-KR" sz="1400" b="1" baseline="-25000" dirty="0">
                <a:solidFill>
                  <a:srgbClr val="FF0000"/>
                </a:solidFill>
              </a:rPr>
              <a:t>2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</a:rPr>
              <a:t>농도 고정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4151" y="6523350"/>
            <a:ext cx="3285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→ </a:t>
            </a:r>
            <a:r>
              <a:rPr lang="en-US" altLang="ko-KR" sz="1400" b="1" dirty="0"/>
              <a:t>UV</a:t>
            </a:r>
            <a:r>
              <a:rPr lang="ko-KR" altLang="en-US" sz="1400" b="1" dirty="0"/>
              <a:t>는 </a:t>
            </a:r>
            <a:r>
              <a:rPr lang="en-US" altLang="ko-KR" sz="1400" b="1" dirty="0"/>
              <a:t>2nd set</a:t>
            </a:r>
            <a:r>
              <a:rPr lang="ko-KR" altLang="en-US" sz="1400" b="1" dirty="0"/>
              <a:t>을</a:t>
            </a:r>
            <a:r>
              <a:rPr lang="en-US" altLang="ko-KR" sz="1400" b="1" dirty="0"/>
              <a:t>, IR</a:t>
            </a:r>
            <a:r>
              <a:rPr lang="ko-KR" altLang="en-US" sz="1400" b="1" dirty="0"/>
              <a:t>은 </a:t>
            </a:r>
            <a:r>
              <a:rPr lang="en-US" altLang="ko-KR" sz="1400" b="1" dirty="0"/>
              <a:t>3rd set </a:t>
            </a:r>
            <a:r>
              <a:rPr lang="ko-KR" altLang="en-US" sz="1400" b="1" dirty="0"/>
              <a:t>활용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0"/>
            <a:ext cx="28087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UV+IR </a:t>
            </a:r>
            <a:r>
              <a:rPr lang="ko-KR" altLang="en-US" sz="1400" b="1" dirty="0"/>
              <a:t>동시측정 </a:t>
            </a:r>
            <a:r>
              <a:rPr lang="en-US" altLang="ko-KR" sz="1400" b="1" dirty="0"/>
              <a:t>–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Dataset </a:t>
            </a:r>
            <a:r>
              <a:rPr lang="ko-KR" altLang="en-US" sz="1400" b="1" dirty="0"/>
              <a:t>선정</a:t>
            </a:r>
          </a:p>
        </p:txBody>
      </p:sp>
      <p:graphicFrame>
        <p:nvGraphicFramePr>
          <p:cNvPr id="13" name="개체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0398862"/>
              </p:ext>
            </p:extLst>
          </p:nvPr>
        </p:nvGraphicFramePr>
        <p:xfrm>
          <a:off x="741363" y="404813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86" name="Graph" r:id="rId7" imgW="3920760" imgH="3000960" progId="Origin95.Graph">
                  <p:embed/>
                </p:oleObj>
              </mc:Choice>
              <mc:Fallback>
                <p:oleObj name="Graph" r:id="rId7" imgW="3920760" imgH="3000960" progId="Origin95.Graph">
                  <p:embed/>
                  <p:pic>
                    <p:nvPicPr>
                      <p:cNvPr id="0" name="개체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363" y="404813"/>
                        <a:ext cx="3921125" cy="300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개체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626587"/>
              </p:ext>
            </p:extLst>
          </p:nvPr>
        </p:nvGraphicFramePr>
        <p:xfrm>
          <a:off x="4481513" y="404813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87" name="Graph" r:id="rId9" imgW="3920760" imgH="3000960" progId="Origin95.Graph">
                  <p:embed/>
                </p:oleObj>
              </mc:Choice>
              <mc:Fallback>
                <p:oleObj name="Graph" r:id="rId9" imgW="3920760" imgH="3000960" progId="Origin95.Graph">
                  <p:embed/>
                  <p:pic>
                    <p:nvPicPr>
                      <p:cNvPr id="0" name="개체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1513" y="404813"/>
                        <a:ext cx="3921125" cy="300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5193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5221544"/>
              </p:ext>
            </p:extLst>
          </p:nvPr>
        </p:nvGraphicFramePr>
        <p:xfrm>
          <a:off x="741363" y="404813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02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1363" y="404813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4805755"/>
              </p:ext>
            </p:extLst>
          </p:nvPr>
        </p:nvGraphicFramePr>
        <p:xfrm>
          <a:off x="741363" y="3529013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03"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1363" y="3529013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551026"/>
              </p:ext>
            </p:extLst>
          </p:nvPr>
        </p:nvGraphicFramePr>
        <p:xfrm>
          <a:off x="4481513" y="404813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04" name="Graph" r:id="rId7" imgW="3920760" imgH="3000960" progId="Origin95.Graph">
                  <p:embed/>
                </p:oleObj>
              </mc:Choice>
              <mc:Fallback>
                <p:oleObj name="Graph" r:id="rId7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81513" y="404813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9697921"/>
              </p:ext>
            </p:extLst>
          </p:nvPr>
        </p:nvGraphicFramePr>
        <p:xfrm>
          <a:off x="4481513" y="3529013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05" name="Graph" r:id="rId9" imgW="3920760" imgH="3000960" progId="Origin95.Graph">
                  <p:embed/>
                </p:oleObj>
              </mc:Choice>
              <mc:Fallback>
                <p:oleObj name="Graph" r:id="rId9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81513" y="3529013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191228" y="234834"/>
            <a:ext cx="2011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UV: NH</a:t>
            </a:r>
            <a:r>
              <a:rPr lang="en-US" altLang="ko-KR" baseline="-25000" dirty="0"/>
              <a:t>4</a:t>
            </a:r>
            <a:r>
              <a:rPr lang="en-US" altLang="ko-KR" dirty="0"/>
              <a:t>OH </a:t>
            </a:r>
            <a:r>
              <a:rPr lang="ko-KR" altLang="en-US" dirty="0"/>
              <a:t>농도 고정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38378" y="234834"/>
            <a:ext cx="1800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UV: H</a:t>
            </a:r>
            <a:r>
              <a:rPr lang="en-US" altLang="ko-KR" sz="1400" b="1" baseline="-25000" dirty="0">
                <a:solidFill>
                  <a:srgbClr val="0000FF"/>
                </a:solidFill>
              </a:rPr>
              <a:t>2</a:t>
            </a:r>
            <a:r>
              <a:rPr lang="en-US" altLang="ko-KR" sz="1400" b="1" dirty="0">
                <a:solidFill>
                  <a:srgbClr val="0000FF"/>
                </a:solidFill>
              </a:rPr>
              <a:t>O</a:t>
            </a:r>
            <a:r>
              <a:rPr lang="en-US" altLang="ko-KR" sz="1400" b="1" baseline="-25000" dirty="0">
                <a:solidFill>
                  <a:srgbClr val="0000FF"/>
                </a:solidFill>
              </a:rPr>
              <a:t>2</a:t>
            </a:r>
            <a:r>
              <a:rPr lang="en-US" altLang="ko-KR" sz="1400" b="1" dirty="0">
                <a:solidFill>
                  <a:srgbClr val="0000FF"/>
                </a:solidFill>
              </a:rPr>
              <a:t> </a:t>
            </a:r>
            <a:r>
              <a:rPr lang="ko-KR" altLang="en-US" sz="1400" b="1" dirty="0">
                <a:solidFill>
                  <a:srgbClr val="0000FF"/>
                </a:solidFill>
              </a:rPr>
              <a:t>농도 고정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0"/>
            <a:ext cx="1795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(cf. ’20. 7. 15 data)</a:t>
            </a:r>
            <a:endParaRPr lang="ko-KR" altLang="en-US" sz="1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191228" y="3359034"/>
            <a:ext cx="1936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IR: NH</a:t>
            </a:r>
            <a:r>
              <a:rPr lang="en-US" altLang="ko-KR" baseline="-25000" dirty="0">
                <a:solidFill>
                  <a:srgbClr val="FF0000"/>
                </a:solidFill>
              </a:rPr>
              <a:t>4</a:t>
            </a:r>
            <a:r>
              <a:rPr lang="en-US" altLang="ko-KR" dirty="0">
                <a:solidFill>
                  <a:srgbClr val="FF0000"/>
                </a:solidFill>
              </a:rPr>
              <a:t>OH </a:t>
            </a:r>
            <a:r>
              <a:rPr lang="ko-KR" altLang="en-US" dirty="0">
                <a:solidFill>
                  <a:srgbClr val="FF0000"/>
                </a:solidFill>
              </a:rPr>
              <a:t>농도 고정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38378" y="3359034"/>
            <a:ext cx="1725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IR: H</a:t>
            </a:r>
            <a:r>
              <a:rPr lang="en-US" altLang="ko-KR" sz="1400" b="1" baseline="-25000" dirty="0">
                <a:solidFill>
                  <a:srgbClr val="FF0000"/>
                </a:solidFill>
              </a:rPr>
              <a:t>2</a:t>
            </a:r>
            <a:r>
              <a:rPr lang="en-US" altLang="ko-KR" sz="1400" b="1" dirty="0">
                <a:solidFill>
                  <a:srgbClr val="FF0000"/>
                </a:solidFill>
              </a:rPr>
              <a:t>O</a:t>
            </a:r>
            <a:r>
              <a:rPr lang="en-US" altLang="ko-KR" sz="1400" b="1" baseline="-25000" dirty="0">
                <a:solidFill>
                  <a:srgbClr val="FF0000"/>
                </a:solidFill>
              </a:rPr>
              <a:t>2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</a:rPr>
              <a:t>농도 고정</a:t>
            </a:r>
          </a:p>
        </p:txBody>
      </p:sp>
    </p:spTree>
    <p:extLst>
      <p:ext uri="{BB962C8B-B14F-4D97-AF65-F5344CB8AC3E}">
        <p14:creationId xmlns:p14="http://schemas.microsoft.com/office/powerpoint/2010/main" val="2163599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7080</TotalTime>
  <Words>3477</Words>
  <Application>Microsoft Office PowerPoint</Application>
  <PresentationFormat>화면 슬라이드 쇼(4:3)</PresentationFormat>
  <Paragraphs>1553</Paragraphs>
  <Slides>23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맑은 고딕</vt:lpstr>
      <vt:lpstr>Arial</vt:lpstr>
      <vt:lpstr>Cambria Math</vt:lpstr>
      <vt:lpstr>Office 테마</vt:lpstr>
      <vt:lpstr>Graph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yjeo</dc:creator>
  <cp:lastModifiedBy>kwpark@atikorea.com</cp:lastModifiedBy>
  <cp:revision>363</cp:revision>
  <dcterms:created xsi:type="dcterms:W3CDTF">2020-02-04T07:58:27Z</dcterms:created>
  <dcterms:modified xsi:type="dcterms:W3CDTF">2020-08-13T06:31:11Z</dcterms:modified>
</cp:coreProperties>
</file>